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7" r:id="rId4"/>
  </p:sldMasterIdLst>
  <p:notesMasterIdLst>
    <p:notesMasterId r:id="rId101"/>
  </p:notesMasterIdLst>
  <p:handoutMasterIdLst>
    <p:handoutMasterId r:id="rId102"/>
  </p:handoutMasterIdLst>
  <p:sldIdLst>
    <p:sldId id="4631" r:id="rId5"/>
    <p:sldId id="4722" r:id="rId6"/>
    <p:sldId id="4632" r:id="rId7"/>
    <p:sldId id="4466" r:id="rId8"/>
    <p:sldId id="270" r:id="rId9"/>
    <p:sldId id="271" r:id="rId10"/>
    <p:sldId id="272" r:id="rId11"/>
    <p:sldId id="4650" r:id="rId12"/>
    <p:sldId id="4652" r:id="rId13"/>
    <p:sldId id="4653" r:id="rId14"/>
    <p:sldId id="4656" r:id="rId15"/>
    <p:sldId id="273" r:id="rId16"/>
    <p:sldId id="4659" r:id="rId17"/>
    <p:sldId id="1863" r:id="rId18"/>
    <p:sldId id="1880" r:id="rId19"/>
    <p:sldId id="1881" r:id="rId20"/>
    <p:sldId id="1882" r:id="rId21"/>
    <p:sldId id="1883" r:id="rId22"/>
    <p:sldId id="4658" r:id="rId23"/>
    <p:sldId id="4643" r:id="rId24"/>
    <p:sldId id="4639" r:id="rId25"/>
    <p:sldId id="4665" r:id="rId26"/>
    <p:sldId id="4666" r:id="rId27"/>
    <p:sldId id="4667" r:id="rId28"/>
    <p:sldId id="4669" r:id="rId29"/>
    <p:sldId id="4662" r:id="rId30"/>
    <p:sldId id="261" r:id="rId31"/>
    <p:sldId id="4670" r:id="rId32"/>
    <p:sldId id="4671" r:id="rId33"/>
    <p:sldId id="4672" r:id="rId34"/>
    <p:sldId id="4673" r:id="rId35"/>
    <p:sldId id="4674" r:id="rId36"/>
    <p:sldId id="4675" r:id="rId37"/>
    <p:sldId id="4644" r:id="rId38"/>
    <p:sldId id="4642" r:id="rId39"/>
    <p:sldId id="4676" r:id="rId40"/>
    <p:sldId id="4677" r:id="rId41"/>
    <p:sldId id="262" r:id="rId42"/>
    <p:sldId id="4678" r:id="rId43"/>
    <p:sldId id="4679" r:id="rId44"/>
    <p:sldId id="4680" r:id="rId45"/>
    <p:sldId id="4681" r:id="rId46"/>
    <p:sldId id="4682" r:id="rId47"/>
    <p:sldId id="4683" r:id="rId48"/>
    <p:sldId id="257" r:id="rId49"/>
    <p:sldId id="4684" r:id="rId50"/>
    <p:sldId id="4685" r:id="rId51"/>
    <p:sldId id="4686" r:id="rId52"/>
    <p:sldId id="274" r:id="rId53"/>
    <p:sldId id="275" r:id="rId54"/>
    <p:sldId id="276" r:id="rId55"/>
    <p:sldId id="4687" r:id="rId56"/>
    <p:sldId id="4688" r:id="rId57"/>
    <p:sldId id="4689" r:id="rId58"/>
    <p:sldId id="4690" r:id="rId59"/>
    <p:sldId id="4691" r:id="rId60"/>
    <p:sldId id="4692" r:id="rId61"/>
    <p:sldId id="4693" r:id="rId62"/>
    <p:sldId id="4645" r:id="rId63"/>
    <p:sldId id="4640" r:id="rId64"/>
    <p:sldId id="4698" r:id="rId65"/>
    <p:sldId id="277" r:id="rId66"/>
    <p:sldId id="4697" r:id="rId67"/>
    <p:sldId id="279" r:id="rId68"/>
    <p:sldId id="278" r:id="rId69"/>
    <p:sldId id="280" r:id="rId70"/>
    <p:sldId id="281" r:id="rId71"/>
    <p:sldId id="282" r:id="rId72"/>
    <p:sldId id="4696" r:id="rId73"/>
    <p:sldId id="4713" r:id="rId74"/>
    <p:sldId id="4712" r:id="rId75"/>
    <p:sldId id="4711" r:id="rId76"/>
    <p:sldId id="4699" r:id="rId77"/>
    <p:sldId id="4701" r:id="rId78"/>
    <p:sldId id="4702" r:id="rId79"/>
    <p:sldId id="4703" r:id="rId80"/>
    <p:sldId id="4704" r:id="rId81"/>
    <p:sldId id="4705" r:id="rId82"/>
    <p:sldId id="4706" r:id="rId83"/>
    <p:sldId id="4707" r:id="rId84"/>
    <p:sldId id="4708" r:id="rId85"/>
    <p:sldId id="4709" r:id="rId86"/>
    <p:sldId id="4710" r:id="rId87"/>
    <p:sldId id="4646" r:id="rId88"/>
    <p:sldId id="4641" r:id="rId89"/>
    <p:sldId id="4714" r:id="rId90"/>
    <p:sldId id="4715" r:id="rId91"/>
    <p:sldId id="4716" r:id="rId92"/>
    <p:sldId id="4717" r:id="rId93"/>
    <p:sldId id="4718" r:id="rId94"/>
    <p:sldId id="4719" r:id="rId95"/>
    <p:sldId id="4720" r:id="rId96"/>
    <p:sldId id="4721" r:id="rId97"/>
    <p:sldId id="4647" r:id="rId98"/>
    <p:sldId id="4648" r:id="rId99"/>
    <p:sldId id="4649" r:id="rId100"/>
  </p:sldIdLst>
  <p:sldSz cx="12436475" cy="6994525"/>
  <p:notesSz cx="7010400" cy="92964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Azure 101" id="{672BCD2F-77E8-429D-A4AF-EB95158E2ADC}">
          <p14:sldIdLst>
            <p14:sldId id="4631"/>
            <p14:sldId id="4722"/>
            <p14:sldId id="4632"/>
            <p14:sldId id="4466"/>
            <p14:sldId id="270"/>
            <p14:sldId id="271"/>
            <p14:sldId id="272"/>
            <p14:sldId id="4650"/>
            <p14:sldId id="4652"/>
            <p14:sldId id="4653"/>
            <p14:sldId id="4656"/>
            <p14:sldId id="273"/>
            <p14:sldId id="4659"/>
            <p14:sldId id="1863"/>
            <p14:sldId id="1880"/>
            <p14:sldId id="1881"/>
            <p14:sldId id="1882"/>
            <p14:sldId id="1883"/>
            <p14:sldId id="4658"/>
            <p14:sldId id="4643"/>
            <p14:sldId id="4639"/>
            <p14:sldId id="4665"/>
            <p14:sldId id="4666"/>
            <p14:sldId id="4667"/>
            <p14:sldId id="4669"/>
            <p14:sldId id="4662"/>
            <p14:sldId id="261"/>
            <p14:sldId id="4670"/>
            <p14:sldId id="4671"/>
            <p14:sldId id="4672"/>
            <p14:sldId id="4673"/>
            <p14:sldId id="4674"/>
            <p14:sldId id="4675"/>
            <p14:sldId id="4644"/>
            <p14:sldId id="4642"/>
            <p14:sldId id="4676"/>
            <p14:sldId id="4677"/>
            <p14:sldId id="262"/>
            <p14:sldId id="4678"/>
            <p14:sldId id="4679"/>
            <p14:sldId id="4680"/>
            <p14:sldId id="4681"/>
            <p14:sldId id="4682"/>
            <p14:sldId id="4683"/>
            <p14:sldId id="257"/>
            <p14:sldId id="4684"/>
            <p14:sldId id="4685"/>
            <p14:sldId id="4686"/>
            <p14:sldId id="274"/>
            <p14:sldId id="275"/>
            <p14:sldId id="276"/>
            <p14:sldId id="4687"/>
            <p14:sldId id="4688"/>
            <p14:sldId id="4689"/>
            <p14:sldId id="4690"/>
            <p14:sldId id="4691"/>
            <p14:sldId id="4692"/>
            <p14:sldId id="4693"/>
            <p14:sldId id="4645"/>
            <p14:sldId id="4640"/>
            <p14:sldId id="4698"/>
            <p14:sldId id="277"/>
            <p14:sldId id="4697"/>
            <p14:sldId id="279"/>
            <p14:sldId id="278"/>
            <p14:sldId id="280"/>
            <p14:sldId id="281"/>
            <p14:sldId id="282"/>
            <p14:sldId id="4696"/>
            <p14:sldId id="4713"/>
            <p14:sldId id="4712"/>
            <p14:sldId id="4711"/>
            <p14:sldId id="4699"/>
            <p14:sldId id="4701"/>
            <p14:sldId id="4702"/>
            <p14:sldId id="4703"/>
            <p14:sldId id="4704"/>
            <p14:sldId id="4705"/>
            <p14:sldId id="4706"/>
            <p14:sldId id="4707"/>
            <p14:sldId id="4708"/>
            <p14:sldId id="4709"/>
            <p14:sldId id="4710"/>
            <p14:sldId id="4646"/>
            <p14:sldId id="4641"/>
            <p14:sldId id="4714"/>
            <p14:sldId id="4715"/>
            <p14:sldId id="4716"/>
            <p14:sldId id="4717"/>
            <p14:sldId id="4718"/>
            <p14:sldId id="4719"/>
            <p14:sldId id="4720"/>
            <p14:sldId id="4721"/>
            <p14:sldId id="4647"/>
            <p14:sldId id="4648"/>
            <p14:sldId id="46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95"/>
    <a:srgbClr val="0072C6"/>
    <a:srgbClr val="012456"/>
    <a:srgbClr val="FFFFFF"/>
    <a:srgbClr val="EEEDF0"/>
    <a:srgbClr val="0078D7"/>
    <a:srgbClr val="E6E6E6"/>
    <a:srgbClr val="1B3C72"/>
    <a:srgbClr val="27272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C8A20-AC84-4926-A241-BE4823E37EE6}" v="8" dt="2021-03-29T07:50:10.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4" autoAdjust="0"/>
    <p:restoredTop sz="91758" autoAdjust="0"/>
  </p:normalViewPr>
  <p:slideViewPr>
    <p:cSldViewPr snapToGrid="0">
      <p:cViewPr varScale="1">
        <p:scale>
          <a:sx n="101" d="100"/>
          <a:sy n="101" d="100"/>
        </p:scale>
        <p:origin x="732" y="120"/>
      </p:cViewPr>
      <p:guideLst/>
    </p:cSldViewPr>
  </p:slideViewPr>
  <p:notesTextViewPr>
    <p:cViewPr>
      <p:scale>
        <a:sx n="1" d="1"/>
        <a:sy n="1" d="1"/>
      </p:scale>
      <p:origin x="0" y="0"/>
    </p:cViewPr>
  </p:notesTextViewPr>
  <p:sorterViewPr>
    <p:cViewPr varScale="1">
      <p:scale>
        <a:sx n="100" d="100"/>
        <a:sy n="100" d="100"/>
      </p:scale>
      <p:origin x="0" y="-1938"/>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commentAuthors" Target="commentAuthors.xml"/><Relationship Id="rId108"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31DE7-6095-448C-B6BC-DB880B5724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555F5BC5-44A2-435C-8C21-0DBCBDA75683}"/>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8782496-95A0-4193-B09F-6AD27878C74F}" type="datetimeFigureOut">
              <a:rPr lang="en-US" smtClean="0"/>
              <a:t>4/4/2021</a:t>
            </a:fld>
            <a:endParaRPr lang="en-US"/>
          </a:p>
        </p:txBody>
      </p:sp>
      <p:sp>
        <p:nvSpPr>
          <p:cNvPr id="4" name="Footer Placeholder 3">
            <a:extLst>
              <a:ext uri="{FF2B5EF4-FFF2-40B4-BE49-F238E27FC236}">
                <a16:creationId xmlns:a16="http://schemas.microsoft.com/office/drawing/2014/main" id="{2F74F811-0B99-44B3-BC1D-3D4968EAE02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462D37-B25F-4FBF-9AFB-85D0E1946E4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F7E545E-6309-4C3C-B4C1-C7B100EED122}"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1A012BF-EEA3-45CC-947C-015BB12AB8BD}" type="datetimeFigureOut">
              <a:rPr lang="en-US" smtClean="0"/>
              <a:t>4/4/2021</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26BFB95-F7E9-4E12-8F4D-EDB340397A7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1</a:t>
            </a:fld>
            <a:endParaRPr lang="en-US" dirty="0"/>
          </a:p>
        </p:txBody>
      </p:sp>
    </p:spTree>
    <p:extLst>
      <p:ext uri="{BB962C8B-B14F-4D97-AF65-F5344CB8AC3E}">
        <p14:creationId xmlns:p14="http://schemas.microsoft.com/office/powerpoint/2010/main" val="4223817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
        <p:nvSpPr>
          <p:cNvPr id="10" name="Date Placeholder 9"/>
          <p:cNvSpPr>
            <a:spLocks noGrp="1"/>
          </p:cNvSpPr>
          <p:nvPr>
            <p:ph type="dt" idx="13"/>
          </p:nvPr>
        </p:nvSpPr>
        <p:spPr/>
        <p:txBody>
          <a:bodyPr/>
          <a:lstStyle/>
          <a:p>
            <a:fld id="{1D9BFF88-B9B5-4B68-BAE1-09ACB5D03C54}" type="datetime8">
              <a:rPr lang="en-US" smtClean="0"/>
              <a:t>4/4/2021 6:25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37766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
        <p:nvSpPr>
          <p:cNvPr id="10" name="Date Placeholder 9"/>
          <p:cNvSpPr>
            <a:spLocks noGrp="1"/>
          </p:cNvSpPr>
          <p:nvPr>
            <p:ph type="dt" idx="13"/>
          </p:nvPr>
        </p:nvSpPr>
        <p:spPr/>
        <p:txBody>
          <a:bodyPr/>
          <a:lstStyle/>
          <a:p>
            <a:fld id="{1D9BFF88-B9B5-4B68-BAE1-09ACB5D03C54}" type="datetime8">
              <a:rPr lang="en-US" smtClean="0"/>
              <a:t>4/4/2021 6:25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2100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
        <p:nvSpPr>
          <p:cNvPr id="10" name="Date Placeholder 9"/>
          <p:cNvSpPr>
            <a:spLocks noGrp="1"/>
          </p:cNvSpPr>
          <p:nvPr>
            <p:ph type="dt" idx="13"/>
          </p:nvPr>
        </p:nvSpPr>
        <p:spPr/>
        <p:txBody>
          <a:bodyPr/>
          <a:lstStyle/>
          <a:p>
            <a:fld id="{1D9BFF88-B9B5-4B68-BAE1-09ACB5D03C54}" type="datetime8">
              <a:rPr lang="en-US" smtClean="0"/>
              <a:t>4/4/2021 6:25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4273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
        <p:nvSpPr>
          <p:cNvPr id="10" name="Date Placeholder 9"/>
          <p:cNvSpPr>
            <a:spLocks noGrp="1"/>
          </p:cNvSpPr>
          <p:nvPr>
            <p:ph type="dt" idx="13"/>
          </p:nvPr>
        </p:nvSpPr>
        <p:spPr/>
        <p:txBody>
          <a:bodyPr/>
          <a:lstStyle/>
          <a:p>
            <a:fld id="{1D9BFF88-B9B5-4B68-BAE1-09ACB5D03C54}" type="datetime8">
              <a:rPr lang="en-US" smtClean="0"/>
              <a:t>4/4/2021 6:25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28081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1D9BFF88-B9B5-4B68-BAE1-09ACB5D03C54}" type="datetime8">
              <a:rPr lang="en-US" smtClean="0"/>
              <a:t>4/4/2021 6:25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01848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19</a:t>
            </a:fld>
            <a:endParaRPr lang="de-DE"/>
          </a:p>
        </p:txBody>
      </p:sp>
    </p:spTree>
    <p:extLst>
      <p:ext uri="{BB962C8B-B14F-4D97-AF65-F5344CB8AC3E}">
        <p14:creationId xmlns:p14="http://schemas.microsoft.com/office/powerpoint/2010/main" val="4234184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20</a:t>
            </a:fld>
            <a:endParaRPr lang="de-DE"/>
          </a:p>
        </p:txBody>
      </p:sp>
    </p:spTree>
    <p:extLst>
      <p:ext uri="{BB962C8B-B14F-4D97-AF65-F5344CB8AC3E}">
        <p14:creationId xmlns:p14="http://schemas.microsoft.com/office/powerpoint/2010/main" val="1544610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21</a:t>
            </a:fld>
            <a:endParaRPr lang="en-US"/>
          </a:p>
        </p:txBody>
      </p:sp>
    </p:spTree>
    <p:extLst>
      <p:ext uri="{BB962C8B-B14F-4D97-AF65-F5344CB8AC3E}">
        <p14:creationId xmlns:p14="http://schemas.microsoft.com/office/powerpoint/2010/main" val="2141920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22</a:t>
            </a:fld>
            <a:endParaRPr lang="en-US"/>
          </a:p>
        </p:txBody>
      </p:sp>
    </p:spTree>
    <p:extLst>
      <p:ext uri="{BB962C8B-B14F-4D97-AF65-F5344CB8AC3E}">
        <p14:creationId xmlns:p14="http://schemas.microsoft.com/office/powerpoint/2010/main" val="3266990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23</a:t>
            </a:fld>
            <a:endParaRPr lang="en-US"/>
          </a:p>
        </p:txBody>
      </p:sp>
    </p:spTree>
    <p:extLst>
      <p:ext uri="{BB962C8B-B14F-4D97-AF65-F5344CB8AC3E}">
        <p14:creationId xmlns:p14="http://schemas.microsoft.com/office/powerpoint/2010/main" val="55348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4/4/2021 6:25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27621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24</a:t>
            </a:fld>
            <a:endParaRPr lang="en-US"/>
          </a:p>
        </p:txBody>
      </p:sp>
    </p:spTree>
    <p:extLst>
      <p:ext uri="{BB962C8B-B14F-4D97-AF65-F5344CB8AC3E}">
        <p14:creationId xmlns:p14="http://schemas.microsoft.com/office/powerpoint/2010/main" val="2399663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25</a:t>
            </a:fld>
            <a:endParaRPr lang="en-US"/>
          </a:p>
        </p:txBody>
      </p:sp>
    </p:spTree>
    <p:extLst>
      <p:ext uri="{BB962C8B-B14F-4D97-AF65-F5344CB8AC3E}">
        <p14:creationId xmlns:p14="http://schemas.microsoft.com/office/powerpoint/2010/main" val="1934683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26</a:t>
            </a:fld>
            <a:endParaRPr lang="en-US"/>
          </a:p>
        </p:txBody>
      </p:sp>
    </p:spTree>
    <p:extLst>
      <p:ext uri="{BB962C8B-B14F-4D97-AF65-F5344CB8AC3E}">
        <p14:creationId xmlns:p14="http://schemas.microsoft.com/office/powerpoint/2010/main" val="2567216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29</a:t>
            </a:fld>
            <a:endParaRPr lang="en-US"/>
          </a:p>
        </p:txBody>
      </p:sp>
    </p:spTree>
    <p:extLst>
      <p:ext uri="{BB962C8B-B14F-4D97-AF65-F5344CB8AC3E}">
        <p14:creationId xmlns:p14="http://schemas.microsoft.com/office/powerpoint/2010/main" val="1853743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30</a:t>
            </a:fld>
            <a:endParaRPr lang="en-US"/>
          </a:p>
        </p:txBody>
      </p:sp>
    </p:spTree>
    <p:extLst>
      <p:ext uri="{BB962C8B-B14F-4D97-AF65-F5344CB8AC3E}">
        <p14:creationId xmlns:p14="http://schemas.microsoft.com/office/powerpoint/2010/main" val="521926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31</a:t>
            </a:fld>
            <a:endParaRPr lang="en-US"/>
          </a:p>
        </p:txBody>
      </p:sp>
    </p:spTree>
    <p:extLst>
      <p:ext uri="{BB962C8B-B14F-4D97-AF65-F5344CB8AC3E}">
        <p14:creationId xmlns:p14="http://schemas.microsoft.com/office/powerpoint/2010/main" val="2744621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32</a:t>
            </a:fld>
            <a:endParaRPr lang="en-US"/>
          </a:p>
        </p:txBody>
      </p:sp>
    </p:spTree>
    <p:extLst>
      <p:ext uri="{BB962C8B-B14F-4D97-AF65-F5344CB8AC3E}">
        <p14:creationId xmlns:p14="http://schemas.microsoft.com/office/powerpoint/2010/main" val="2365483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33</a:t>
            </a:fld>
            <a:endParaRPr lang="en-US"/>
          </a:p>
        </p:txBody>
      </p:sp>
    </p:spTree>
    <p:extLst>
      <p:ext uri="{BB962C8B-B14F-4D97-AF65-F5344CB8AC3E}">
        <p14:creationId xmlns:p14="http://schemas.microsoft.com/office/powerpoint/2010/main" val="1892676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34</a:t>
            </a:fld>
            <a:endParaRPr lang="de-DE"/>
          </a:p>
        </p:txBody>
      </p:sp>
    </p:spTree>
    <p:extLst>
      <p:ext uri="{BB962C8B-B14F-4D97-AF65-F5344CB8AC3E}">
        <p14:creationId xmlns:p14="http://schemas.microsoft.com/office/powerpoint/2010/main" val="2255441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35</a:t>
            </a:fld>
            <a:endParaRPr lang="en-US"/>
          </a:p>
        </p:txBody>
      </p:sp>
    </p:spTree>
    <p:extLst>
      <p:ext uri="{BB962C8B-B14F-4D97-AF65-F5344CB8AC3E}">
        <p14:creationId xmlns:p14="http://schemas.microsoft.com/office/powerpoint/2010/main" val="197204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a:t>
            </a:fld>
            <a:endParaRPr lang="en-US"/>
          </a:p>
        </p:txBody>
      </p:sp>
    </p:spTree>
    <p:extLst>
      <p:ext uri="{BB962C8B-B14F-4D97-AF65-F5344CB8AC3E}">
        <p14:creationId xmlns:p14="http://schemas.microsoft.com/office/powerpoint/2010/main" val="2833220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37</a:t>
            </a:fld>
            <a:endParaRPr lang="en-US"/>
          </a:p>
        </p:txBody>
      </p:sp>
    </p:spTree>
    <p:extLst>
      <p:ext uri="{BB962C8B-B14F-4D97-AF65-F5344CB8AC3E}">
        <p14:creationId xmlns:p14="http://schemas.microsoft.com/office/powerpoint/2010/main" val="16814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39</a:t>
            </a:fld>
            <a:endParaRPr lang="en-US"/>
          </a:p>
        </p:txBody>
      </p:sp>
    </p:spTree>
    <p:extLst>
      <p:ext uri="{BB962C8B-B14F-4D97-AF65-F5344CB8AC3E}">
        <p14:creationId xmlns:p14="http://schemas.microsoft.com/office/powerpoint/2010/main" val="605266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40</a:t>
            </a:fld>
            <a:endParaRPr lang="en-US"/>
          </a:p>
        </p:txBody>
      </p:sp>
    </p:spTree>
    <p:extLst>
      <p:ext uri="{BB962C8B-B14F-4D97-AF65-F5344CB8AC3E}">
        <p14:creationId xmlns:p14="http://schemas.microsoft.com/office/powerpoint/2010/main" val="4195669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41</a:t>
            </a:fld>
            <a:endParaRPr lang="en-US"/>
          </a:p>
        </p:txBody>
      </p:sp>
    </p:spTree>
    <p:extLst>
      <p:ext uri="{BB962C8B-B14F-4D97-AF65-F5344CB8AC3E}">
        <p14:creationId xmlns:p14="http://schemas.microsoft.com/office/powerpoint/2010/main" val="503746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42</a:t>
            </a:fld>
            <a:endParaRPr lang="en-US"/>
          </a:p>
        </p:txBody>
      </p:sp>
    </p:spTree>
    <p:extLst>
      <p:ext uri="{BB962C8B-B14F-4D97-AF65-F5344CB8AC3E}">
        <p14:creationId xmlns:p14="http://schemas.microsoft.com/office/powerpoint/2010/main" val="1903930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43</a:t>
            </a:fld>
            <a:endParaRPr lang="en-US"/>
          </a:p>
        </p:txBody>
      </p:sp>
    </p:spTree>
    <p:extLst>
      <p:ext uri="{BB962C8B-B14F-4D97-AF65-F5344CB8AC3E}">
        <p14:creationId xmlns:p14="http://schemas.microsoft.com/office/powerpoint/2010/main" val="3667986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44</a:t>
            </a:fld>
            <a:endParaRPr lang="en-US"/>
          </a:p>
        </p:txBody>
      </p:sp>
    </p:spTree>
    <p:extLst>
      <p:ext uri="{BB962C8B-B14F-4D97-AF65-F5344CB8AC3E}">
        <p14:creationId xmlns:p14="http://schemas.microsoft.com/office/powerpoint/2010/main" val="68033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50</a:t>
            </a:fld>
            <a:endParaRPr lang="en-US"/>
          </a:p>
        </p:txBody>
      </p:sp>
    </p:spTree>
    <p:extLst>
      <p:ext uri="{BB962C8B-B14F-4D97-AF65-F5344CB8AC3E}">
        <p14:creationId xmlns:p14="http://schemas.microsoft.com/office/powerpoint/2010/main" val="26251713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52</a:t>
            </a:fld>
            <a:endParaRPr lang="en-US"/>
          </a:p>
        </p:txBody>
      </p:sp>
    </p:spTree>
    <p:extLst>
      <p:ext uri="{BB962C8B-B14F-4D97-AF65-F5344CB8AC3E}">
        <p14:creationId xmlns:p14="http://schemas.microsoft.com/office/powerpoint/2010/main" val="3509471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53</a:t>
            </a:fld>
            <a:endParaRPr lang="en-US"/>
          </a:p>
        </p:txBody>
      </p:sp>
    </p:spTree>
    <p:extLst>
      <p:ext uri="{BB962C8B-B14F-4D97-AF65-F5344CB8AC3E}">
        <p14:creationId xmlns:p14="http://schemas.microsoft.com/office/powerpoint/2010/main" val="46229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01F2A70B-78F2-4DCF-B53B-C990D2FAFB8A}" type="slidenum">
              <a:rPr lang="en-DE" smtClean="0"/>
              <a:t>5</a:t>
            </a:fld>
            <a:endParaRPr lang="en-DE"/>
          </a:p>
        </p:txBody>
      </p:sp>
    </p:spTree>
    <p:extLst>
      <p:ext uri="{BB962C8B-B14F-4D97-AF65-F5344CB8AC3E}">
        <p14:creationId xmlns:p14="http://schemas.microsoft.com/office/powerpoint/2010/main" val="2786265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54</a:t>
            </a:fld>
            <a:endParaRPr lang="en-US"/>
          </a:p>
        </p:txBody>
      </p:sp>
    </p:spTree>
    <p:extLst>
      <p:ext uri="{BB962C8B-B14F-4D97-AF65-F5344CB8AC3E}">
        <p14:creationId xmlns:p14="http://schemas.microsoft.com/office/powerpoint/2010/main" val="3685372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55</a:t>
            </a:fld>
            <a:endParaRPr lang="en-US"/>
          </a:p>
        </p:txBody>
      </p:sp>
    </p:spTree>
    <p:extLst>
      <p:ext uri="{BB962C8B-B14F-4D97-AF65-F5344CB8AC3E}">
        <p14:creationId xmlns:p14="http://schemas.microsoft.com/office/powerpoint/2010/main" val="4130759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56</a:t>
            </a:fld>
            <a:endParaRPr lang="en-US"/>
          </a:p>
        </p:txBody>
      </p:sp>
    </p:spTree>
    <p:extLst>
      <p:ext uri="{BB962C8B-B14F-4D97-AF65-F5344CB8AC3E}">
        <p14:creationId xmlns:p14="http://schemas.microsoft.com/office/powerpoint/2010/main" val="1803854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58</a:t>
            </a:fld>
            <a:endParaRPr lang="en-US"/>
          </a:p>
        </p:txBody>
      </p:sp>
    </p:spTree>
    <p:extLst>
      <p:ext uri="{BB962C8B-B14F-4D97-AF65-F5344CB8AC3E}">
        <p14:creationId xmlns:p14="http://schemas.microsoft.com/office/powerpoint/2010/main" val="3611182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59</a:t>
            </a:fld>
            <a:endParaRPr lang="de-DE"/>
          </a:p>
        </p:txBody>
      </p:sp>
    </p:spTree>
    <p:extLst>
      <p:ext uri="{BB962C8B-B14F-4D97-AF65-F5344CB8AC3E}">
        <p14:creationId xmlns:p14="http://schemas.microsoft.com/office/powerpoint/2010/main" val="1919963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60</a:t>
            </a:fld>
            <a:endParaRPr lang="en-US"/>
          </a:p>
        </p:txBody>
      </p:sp>
    </p:spTree>
    <p:extLst>
      <p:ext uri="{BB962C8B-B14F-4D97-AF65-F5344CB8AC3E}">
        <p14:creationId xmlns:p14="http://schemas.microsoft.com/office/powerpoint/2010/main" val="1945246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70</a:t>
            </a:fld>
            <a:endParaRPr lang="en-US"/>
          </a:p>
        </p:txBody>
      </p:sp>
    </p:spTree>
    <p:extLst>
      <p:ext uri="{BB962C8B-B14F-4D97-AF65-F5344CB8AC3E}">
        <p14:creationId xmlns:p14="http://schemas.microsoft.com/office/powerpoint/2010/main" val="3484605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71</a:t>
            </a:fld>
            <a:endParaRPr lang="en-US"/>
          </a:p>
        </p:txBody>
      </p:sp>
    </p:spTree>
    <p:extLst>
      <p:ext uri="{BB962C8B-B14F-4D97-AF65-F5344CB8AC3E}">
        <p14:creationId xmlns:p14="http://schemas.microsoft.com/office/powerpoint/2010/main" val="3311348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72</a:t>
            </a:fld>
            <a:endParaRPr lang="en-US"/>
          </a:p>
        </p:txBody>
      </p:sp>
    </p:spTree>
    <p:extLst>
      <p:ext uri="{BB962C8B-B14F-4D97-AF65-F5344CB8AC3E}">
        <p14:creationId xmlns:p14="http://schemas.microsoft.com/office/powerpoint/2010/main" val="3663620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84</a:t>
            </a:fld>
            <a:endParaRPr lang="de-DE"/>
          </a:p>
        </p:txBody>
      </p:sp>
    </p:spTree>
    <p:extLst>
      <p:ext uri="{BB962C8B-B14F-4D97-AF65-F5344CB8AC3E}">
        <p14:creationId xmlns:p14="http://schemas.microsoft.com/office/powerpoint/2010/main" val="278878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6</a:t>
            </a:fld>
            <a:endParaRPr lang="en-US"/>
          </a:p>
        </p:txBody>
      </p:sp>
    </p:spTree>
    <p:extLst>
      <p:ext uri="{BB962C8B-B14F-4D97-AF65-F5344CB8AC3E}">
        <p14:creationId xmlns:p14="http://schemas.microsoft.com/office/powerpoint/2010/main" val="3588603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85</a:t>
            </a:fld>
            <a:endParaRPr lang="en-US"/>
          </a:p>
        </p:txBody>
      </p:sp>
    </p:spTree>
    <p:extLst>
      <p:ext uri="{BB962C8B-B14F-4D97-AF65-F5344CB8AC3E}">
        <p14:creationId xmlns:p14="http://schemas.microsoft.com/office/powerpoint/2010/main" val="1330904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90</a:t>
            </a:fld>
            <a:endParaRPr lang="en-US"/>
          </a:p>
        </p:txBody>
      </p:sp>
    </p:spTree>
    <p:extLst>
      <p:ext uri="{BB962C8B-B14F-4D97-AF65-F5344CB8AC3E}">
        <p14:creationId xmlns:p14="http://schemas.microsoft.com/office/powerpoint/2010/main" val="464428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91</a:t>
            </a:fld>
            <a:endParaRPr lang="en-US"/>
          </a:p>
        </p:txBody>
      </p:sp>
    </p:spTree>
    <p:extLst>
      <p:ext uri="{BB962C8B-B14F-4D97-AF65-F5344CB8AC3E}">
        <p14:creationId xmlns:p14="http://schemas.microsoft.com/office/powerpoint/2010/main" val="5542261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92</a:t>
            </a:fld>
            <a:endParaRPr lang="en-US"/>
          </a:p>
        </p:txBody>
      </p:sp>
    </p:spTree>
    <p:extLst>
      <p:ext uri="{BB962C8B-B14F-4D97-AF65-F5344CB8AC3E}">
        <p14:creationId xmlns:p14="http://schemas.microsoft.com/office/powerpoint/2010/main" val="6820485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93</a:t>
            </a:fld>
            <a:endParaRPr lang="en-US"/>
          </a:p>
        </p:txBody>
      </p:sp>
    </p:spTree>
    <p:extLst>
      <p:ext uri="{BB962C8B-B14F-4D97-AF65-F5344CB8AC3E}">
        <p14:creationId xmlns:p14="http://schemas.microsoft.com/office/powerpoint/2010/main" val="2240584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94</a:t>
            </a:fld>
            <a:endParaRPr lang="de-DE"/>
          </a:p>
        </p:txBody>
      </p:sp>
    </p:spTree>
    <p:extLst>
      <p:ext uri="{BB962C8B-B14F-4D97-AF65-F5344CB8AC3E}">
        <p14:creationId xmlns:p14="http://schemas.microsoft.com/office/powerpoint/2010/main" val="22824436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de-DE" baseline="0" dirty="0"/>
          </a:p>
        </p:txBody>
      </p:sp>
      <p:sp>
        <p:nvSpPr>
          <p:cNvPr id="4" name="Slide Number Placeholder 3"/>
          <p:cNvSpPr>
            <a:spLocks noGrp="1"/>
          </p:cNvSpPr>
          <p:nvPr>
            <p:ph type="sldNum" sz="quarter" idx="10"/>
          </p:nvPr>
        </p:nvSpPr>
        <p:spPr/>
        <p:txBody>
          <a:bodyPr/>
          <a:lstStyle/>
          <a:p>
            <a:fld id="{7AB85ADC-2746-4D2E-9A8F-59D8701FABFC}" type="slidenum">
              <a:rPr lang="de-DE" smtClean="0"/>
              <a:t>95</a:t>
            </a:fld>
            <a:endParaRPr lang="de-DE"/>
          </a:p>
        </p:txBody>
      </p:sp>
    </p:spTree>
    <p:extLst>
      <p:ext uri="{BB962C8B-B14F-4D97-AF65-F5344CB8AC3E}">
        <p14:creationId xmlns:p14="http://schemas.microsoft.com/office/powerpoint/2010/main" val="1516483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26BFB95-F7E9-4E12-8F4D-EDB340397A7D}" type="slidenum">
              <a:rPr lang="en-US" smtClean="0"/>
              <a:t>96</a:t>
            </a:fld>
            <a:endParaRPr lang="en-US"/>
          </a:p>
        </p:txBody>
      </p:sp>
    </p:spTree>
    <p:extLst>
      <p:ext uri="{BB962C8B-B14F-4D97-AF65-F5344CB8AC3E}">
        <p14:creationId xmlns:p14="http://schemas.microsoft.com/office/powerpoint/2010/main" val="2143858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8</a:t>
            </a:fld>
            <a:endParaRPr lang="en-US"/>
          </a:p>
        </p:txBody>
      </p:sp>
    </p:spTree>
    <p:extLst>
      <p:ext uri="{BB962C8B-B14F-4D97-AF65-F5344CB8AC3E}">
        <p14:creationId xmlns:p14="http://schemas.microsoft.com/office/powerpoint/2010/main" val="54435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9</a:t>
            </a:fld>
            <a:endParaRPr lang="en-US"/>
          </a:p>
        </p:txBody>
      </p:sp>
    </p:spTree>
    <p:extLst>
      <p:ext uri="{BB962C8B-B14F-4D97-AF65-F5344CB8AC3E}">
        <p14:creationId xmlns:p14="http://schemas.microsoft.com/office/powerpoint/2010/main" val="238711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10</a:t>
            </a:fld>
            <a:endParaRPr lang="en-US"/>
          </a:p>
        </p:txBody>
      </p:sp>
    </p:spTree>
    <p:extLst>
      <p:ext uri="{BB962C8B-B14F-4D97-AF65-F5344CB8AC3E}">
        <p14:creationId xmlns:p14="http://schemas.microsoft.com/office/powerpoint/2010/main" val="405459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526BFB95-F7E9-4E12-8F4D-EDB340397A7D}" type="slidenum">
              <a:rPr lang="en-US" smtClean="0"/>
              <a:t>11</a:t>
            </a:fld>
            <a:endParaRPr lang="en-US"/>
          </a:p>
        </p:txBody>
      </p:sp>
    </p:spTree>
    <p:extLst>
      <p:ext uri="{BB962C8B-B14F-4D97-AF65-F5344CB8AC3E}">
        <p14:creationId xmlns:p14="http://schemas.microsoft.com/office/powerpoint/2010/main" val="468602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33353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0662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hemenfolie_Titel">
    <p:spTree>
      <p:nvGrpSpPr>
        <p:cNvPr id="1" name=""/>
        <p:cNvGrpSpPr/>
        <p:nvPr/>
      </p:nvGrpSpPr>
      <p:grpSpPr>
        <a:xfrm>
          <a:off x="0" y="0"/>
          <a:ext cx="0" cy="0"/>
          <a:chOff x="0" y="0"/>
          <a:chExt cx="0" cy="0"/>
        </a:xfrm>
      </p:grpSpPr>
      <p:pic>
        <p:nvPicPr>
          <p:cNvPr id="2" name="Bild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1"/>
          <p:cNvSpPr>
            <a:spLocks noGrp="1"/>
          </p:cNvSpPr>
          <p:nvPr>
            <p:ph type="title" hasCustomPrompt="1"/>
          </p:nvPr>
        </p:nvSpPr>
        <p:spPr bwMode="ltGray">
          <a:xfrm>
            <a:off x="1028277" y="853369"/>
            <a:ext cx="8850955" cy="1150980"/>
          </a:xfrm>
          <a:prstGeom prst="rect">
            <a:avLst/>
          </a:prstGeom>
          <a:noFill/>
        </p:spPr>
        <p:txBody>
          <a:bodyPr lIns="0" tIns="0" rIns="0" bIns="0" anchor="t" anchorCtr="0">
            <a:spAutoFit/>
          </a:bodyPr>
          <a:lstStyle>
            <a:lvl1pPr>
              <a:defRPr sz="8159" spc="-102" baseline="0">
                <a:gradFill>
                  <a:gsLst>
                    <a:gs pos="5833">
                      <a:srgbClr val="FFFFFF"/>
                    </a:gs>
                    <a:gs pos="18000">
                      <a:srgbClr val="FFFFFF"/>
                    </a:gs>
                  </a:gsLst>
                  <a:lin ang="5400000" scaled="0"/>
                </a:gradFill>
              </a:defRPr>
            </a:lvl1pPr>
          </a:lstStyle>
          <a:p>
            <a:r>
              <a:rPr lang="en-US" dirty="0" err="1"/>
              <a:t>Themengebiet</a:t>
            </a:r>
            <a:endParaRPr lang="en-US" dirty="0"/>
          </a:p>
        </p:txBody>
      </p:sp>
      <p:sp>
        <p:nvSpPr>
          <p:cNvPr id="5" name="Text Placeholder 2"/>
          <p:cNvSpPr>
            <a:spLocks noGrp="1"/>
          </p:cNvSpPr>
          <p:nvPr>
            <p:ph type="body" sz="quarter" idx="14" hasCustomPrompt="1"/>
          </p:nvPr>
        </p:nvSpPr>
        <p:spPr bwMode="ltGray">
          <a:xfrm>
            <a:off x="1028277" y="2076998"/>
            <a:ext cx="7462468" cy="452111"/>
          </a:xfrm>
          <a:prstGeom prst="rect">
            <a:avLst/>
          </a:prstGeom>
        </p:spPr>
        <p:txBody>
          <a:bodyPr lIns="36000" tIns="0" rIns="0" bIns="0">
            <a:spAutoFit/>
          </a:bodyPr>
          <a:lstStyle>
            <a:lvl1pPr marL="0" indent="0">
              <a:spcBef>
                <a:spcPts val="0"/>
              </a:spcBef>
              <a:buNone/>
              <a:defRPr sz="3264" baseline="0">
                <a:gradFill>
                  <a:gsLst>
                    <a:gs pos="1250">
                      <a:srgbClr val="FFFFFF"/>
                    </a:gs>
                    <a:gs pos="99000">
                      <a:srgbClr val="FFFFFF"/>
                    </a:gs>
                  </a:gsLst>
                  <a:lin ang="5400000" scaled="0"/>
                </a:gradFill>
              </a:defRPr>
            </a:lvl1pPr>
          </a:lstStyle>
          <a:p>
            <a:pPr lvl="0"/>
            <a:r>
              <a:rPr lang="en-US" dirty="0" err="1"/>
              <a:t>Möglicher</a:t>
            </a:r>
            <a:r>
              <a:rPr lang="en-US" dirty="0"/>
              <a:t> </a:t>
            </a:r>
            <a:r>
              <a:rPr lang="en-US" dirty="0" err="1"/>
              <a:t>Untertitel</a:t>
            </a:r>
            <a:r>
              <a:rPr lang="en-US" dirty="0"/>
              <a:t> </a:t>
            </a:r>
            <a:r>
              <a:rPr lang="en-US" dirty="0" err="1"/>
              <a:t>oder</a:t>
            </a:r>
            <a:r>
              <a:rPr lang="en-US" dirty="0"/>
              <a:t> </a:t>
            </a:r>
            <a:r>
              <a:rPr lang="en-US" dirty="0" err="1"/>
              <a:t>Ergänzung</a:t>
            </a:r>
            <a:endParaRPr lang="en-US" dirty="0"/>
          </a:p>
        </p:txBody>
      </p:sp>
    </p:spTree>
    <p:extLst>
      <p:ext uri="{BB962C8B-B14F-4D97-AF65-F5344CB8AC3E}">
        <p14:creationId xmlns:p14="http://schemas.microsoft.com/office/powerpoint/2010/main" val="3309864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2336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33353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solidFill>
                  <a:schemeClr val="bg1"/>
                </a:soli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165437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0720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a:xfrm>
            <a:off x="855008" y="6482889"/>
            <a:ext cx="2798207" cy="372394"/>
          </a:xfrm>
          <a:prstGeom prst="rect">
            <a:avLst/>
          </a:prstGeom>
        </p:spPr>
        <p:txBody>
          <a:bodyPr/>
          <a:lstStyle/>
          <a:p>
            <a:endParaRPr lang="en-US" dirty="0"/>
          </a:p>
        </p:txBody>
      </p:sp>
      <p:sp>
        <p:nvSpPr>
          <p:cNvPr id="7" name="Text Placeholder 6"/>
          <p:cNvSpPr>
            <a:spLocks noGrp="1"/>
          </p:cNvSpPr>
          <p:nvPr>
            <p:ph type="body" sz="quarter" idx="13"/>
          </p:nvPr>
        </p:nvSpPr>
        <p:spPr>
          <a:xfrm>
            <a:off x="410404" y="1165754"/>
            <a:ext cx="11398029" cy="5054710"/>
          </a:xfrm>
        </p:spPr>
        <p:txBody>
          <a:bodyPr/>
          <a:lstStyle>
            <a:lvl1pPr latinLnBrk="0">
              <a:lnSpc>
                <a:spcPct val="114000"/>
              </a:lnSpc>
              <a:spcAft>
                <a:spcPts val="306"/>
              </a:spcAft>
              <a:defRPr/>
            </a:lvl1pPr>
            <a:lvl2pPr latinLnBrk="0">
              <a:lnSpc>
                <a:spcPct val="114000"/>
              </a:lnSpc>
              <a:spcAft>
                <a:spcPts val="306"/>
              </a:spcAft>
              <a:buSzPct val="90000"/>
              <a:defRPr/>
            </a:lvl2pPr>
            <a:lvl3pPr latinLnBrk="0">
              <a:lnSpc>
                <a:spcPct val="114000"/>
              </a:lnSpc>
              <a:spcAft>
                <a:spcPts val="306"/>
              </a:spcAft>
              <a:defRPr/>
            </a:lvl3pPr>
            <a:lvl4pPr latinLnBrk="0">
              <a:lnSpc>
                <a:spcPct val="114000"/>
              </a:lnSpc>
              <a:spcAft>
                <a:spcPts val="306"/>
              </a:spcAft>
              <a:defRPr/>
            </a:lvl4pPr>
            <a:lvl5pPr latinLnBrk="0">
              <a:lnSpc>
                <a:spcPct val="114000"/>
              </a:lnSpc>
              <a:spcAft>
                <a:spcPts val="306"/>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935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8724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21824" y="2952067"/>
            <a:ext cx="11192828" cy="683264"/>
          </a:xfrm>
        </p:spPr>
        <p:txBody>
          <a:bodyPr anchor="ctr"/>
          <a:lstStyle>
            <a:lvl1pPr marL="0" indent="0" algn="ctr">
              <a:buNone/>
              <a:defRPr/>
            </a:lvl1pPr>
          </a:lstStyle>
          <a:p>
            <a:pPr lvl="0"/>
            <a:r>
              <a:rPr lang="de-DE" dirty="0"/>
              <a:t>Textmasterformat bearbeiten</a:t>
            </a:r>
          </a:p>
        </p:txBody>
      </p:sp>
      <p:sp>
        <p:nvSpPr>
          <p:cNvPr id="4" name="Datumsplatzhalter 3"/>
          <p:cNvSpPr>
            <a:spLocks noGrp="1"/>
          </p:cNvSpPr>
          <p:nvPr>
            <p:ph type="dt" sz="half" idx="10"/>
          </p:nvPr>
        </p:nvSpPr>
        <p:spPr>
          <a:xfrm>
            <a:off x="855008" y="6482889"/>
            <a:ext cx="2798207" cy="372394"/>
          </a:xfrm>
          <a:prstGeom prst="rect">
            <a:avLst/>
          </a:prstGeo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F711CB14-23CC-4FD9-8A74-C34951B43D3D}" type="datetimeFigureOut">
              <a:rPr kumimoji="0" lang="de-DE" sz="1836"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04.04.2021</a:t>
            </a:fld>
            <a:endParaRPr kumimoji="0" lang="de-DE"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ußzeilenplatzhalter 4"/>
          <p:cNvSpPr>
            <a:spLocks noGrp="1"/>
          </p:cNvSpPr>
          <p:nvPr>
            <p:ph type="ftr" sz="quarter" idx="11"/>
          </p:nvPr>
        </p:nvSpPr>
        <p:spPr>
          <a:xfrm>
            <a:off x="4119583" y="6482889"/>
            <a:ext cx="4197310" cy="372394"/>
          </a:xfrm>
          <a:prstGeom prst="rect">
            <a:avLst/>
          </a:prstGeo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de-DE"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Foliennummernplatzhalter 5"/>
          <p:cNvSpPr>
            <a:spLocks noGrp="1"/>
          </p:cNvSpPr>
          <p:nvPr>
            <p:ph type="sldNum" sz="quarter" idx="12"/>
          </p:nvPr>
        </p:nvSpPr>
        <p:spPr>
          <a:xfrm>
            <a:off x="8783260" y="6482889"/>
            <a:ext cx="2798207" cy="372394"/>
          </a:xfrm>
          <a:prstGeom prst="rect">
            <a:avLst/>
          </a:prstGeo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fld id="{57BB5666-0EB7-4102-835D-10A7848291FB}" type="slidenum">
              <a:rPr kumimoji="0" lang="de-DE" sz="1836"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32688" rtl="0" eaLnBrk="1" fontAlgn="auto" latinLnBrk="0" hangingPunct="1">
                <a:lnSpc>
                  <a:spcPct val="100000"/>
                </a:lnSpc>
                <a:spcBef>
                  <a:spcPts val="0"/>
                </a:spcBef>
                <a:spcAft>
                  <a:spcPts val="0"/>
                </a:spcAft>
                <a:buClrTx/>
                <a:buSzTx/>
                <a:buFontTx/>
                <a:buNone/>
                <a:tabLst/>
                <a:defRPr/>
              </a:pPr>
              <a:t>‹#›</a:t>
            </a:fld>
            <a:endParaRPr kumimoji="0" lang="de-DE"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3828487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3346" y="280105"/>
            <a:ext cx="9329784" cy="1041083"/>
          </a:xfrm>
        </p:spPr>
        <p:txBody>
          <a:bodyPr anchor="b">
            <a:noAutofit/>
          </a:bodyPr>
          <a:lstStyle>
            <a:lvl1pPr algn="l">
              <a:defRPr sz="3264" b="0"/>
            </a:lvl1pPr>
          </a:lstStyle>
          <a:p>
            <a:r>
              <a:rPr lang="en-US"/>
              <a:t>Click to edit Master title style</a:t>
            </a:r>
            <a:endParaRPr/>
          </a:p>
        </p:txBody>
      </p:sp>
      <p:sp>
        <p:nvSpPr>
          <p:cNvPr id="4" name="Text Placeholder 3"/>
          <p:cNvSpPr>
            <a:spLocks noGrp="1"/>
          </p:cNvSpPr>
          <p:nvPr>
            <p:ph type="body" sz="half" idx="2"/>
          </p:nvPr>
        </p:nvSpPr>
        <p:spPr>
          <a:xfrm>
            <a:off x="1553345" y="3497263"/>
            <a:ext cx="2798936" cy="2797810"/>
          </a:xfrm>
        </p:spPr>
        <p:txBody>
          <a:bodyPr anchor="b">
            <a:normAutofit/>
          </a:bodyPr>
          <a:lstStyle>
            <a:lvl1pPr marL="0" indent="0">
              <a:spcBef>
                <a:spcPts val="1224"/>
              </a:spcBef>
              <a:buNone/>
              <a:defRPr sz="1632"/>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3" name="Content Placeholder 2"/>
          <p:cNvSpPr>
            <a:spLocks noGrp="1"/>
          </p:cNvSpPr>
          <p:nvPr>
            <p:ph idx="1"/>
          </p:nvPr>
        </p:nvSpPr>
        <p:spPr>
          <a:xfrm>
            <a:off x="4805719" y="1942924"/>
            <a:ext cx="5784467" cy="4118998"/>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baseline="0"/>
            </a:lvl7pPr>
            <a:lvl8pPr>
              <a:defRPr sz="1632" baseline="0"/>
            </a:lvl8pPr>
            <a:lvl9pPr>
              <a:defRPr sz="163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507600" y="1663287"/>
            <a:ext cx="6418848" cy="4666979"/>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4/4/2021</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0088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53346" y="280105"/>
            <a:ext cx="9329784" cy="1041083"/>
          </a:xfrm>
        </p:spPr>
        <p:txBody>
          <a:bodyPr/>
          <a:lstStyle/>
          <a:p>
            <a:r>
              <a:rPr lang="en-US"/>
              <a:t>Click to edit Master title style</a:t>
            </a:r>
            <a:endParaRPr/>
          </a:p>
        </p:txBody>
      </p:sp>
      <p:grpSp>
        <p:nvGrpSpPr>
          <p:cNvPr id="158" name="line" descr="Line graphic"/>
          <p:cNvGrpSpPr/>
          <p:nvPr/>
        </p:nvGrpSpPr>
        <p:grpSpPr bwMode="invGray">
          <a:xfrm>
            <a:off x="1553346" y="1544624"/>
            <a:ext cx="10784325" cy="65282"/>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sp>
        <p:nvSpPr>
          <p:cNvPr id="3" name="Content Placeholder 2"/>
          <p:cNvSpPr>
            <a:spLocks noGrp="1"/>
          </p:cNvSpPr>
          <p:nvPr>
            <p:ph sz="half" idx="1"/>
          </p:nvPr>
        </p:nvSpPr>
        <p:spPr>
          <a:xfrm>
            <a:off x="1553346" y="1942924"/>
            <a:ext cx="4509395" cy="4352149"/>
          </a:xfrm>
        </p:spPr>
        <p:txBody>
          <a:bodyPr>
            <a:normAutofit/>
          </a:bodyPr>
          <a:lstStyle>
            <a:lvl1pPr>
              <a:defRPr sz="2448"/>
            </a:lvl1pPr>
            <a:lvl2pPr>
              <a:defRPr sz="2040"/>
            </a:lvl2pPr>
            <a:lvl3pPr>
              <a:defRPr sz="1836"/>
            </a:lvl3pPr>
            <a:lvl4pPr>
              <a:defRPr sz="1632"/>
            </a:lvl4pPr>
            <a:lvl5pPr>
              <a:defRPr sz="1632"/>
            </a:lvl5pPr>
            <a:lvl6pPr marL="1995757">
              <a:defRPr sz="1632"/>
            </a:lvl6pPr>
            <a:lvl7pPr marL="1995757">
              <a:defRPr sz="1632" baseline="0"/>
            </a:lvl7pPr>
            <a:lvl8pPr marL="1995757">
              <a:defRPr sz="1632" baseline="0"/>
            </a:lvl8pPr>
            <a:lvl9pPr marL="1995757">
              <a:defRPr sz="163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73737" y="1942924"/>
            <a:ext cx="4509394" cy="4352149"/>
          </a:xfrm>
        </p:spPr>
        <p:txBody>
          <a:bodyPr>
            <a:normAutofit/>
          </a:bodyPr>
          <a:lstStyle>
            <a:lvl1pPr>
              <a:defRPr sz="2448"/>
            </a:lvl1pPr>
            <a:lvl2pPr>
              <a:defRPr sz="2040"/>
            </a:lvl2pPr>
            <a:lvl3pPr>
              <a:defRPr sz="1836"/>
            </a:lvl3pPr>
            <a:lvl4pPr>
              <a:defRPr sz="1632"/>
            </a:lvl4pPr>
            <a:lvl5pPr>
              <a:defRPr sz="1632"/>
            </a:lvl5pPr>
            <a:lvl6pPr marL="1995757">
              <a:defRPr sz="1632"/>
            </a:lvl6pPr>
            <a:lvl7pPr marL="1995757">
              <a:defRPr sz="1632"/>
            </a:lvl7pPr>
            <a:lvl8pPr marL="1995757">
              <a:defRPr sz="1632" baseline="0"/>
            </a:lvl8pPr>
            <a:lvl9pPr marL="1995757">
              <a:defRPr sz="163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4/4/2021</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09681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53346" y="280105"/>
            <a:ext cx="9329784" cy="1041083"/>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53346" y="1544624"/>
            <a:ext cx="10784325" cy="65282"/>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73">
                <a:ln>
                  <a:noFill/>
                </a:ln>
              </a:endParaRPr>
            </a:p>
          </p:txBody>
        </p:sp>
      </p:grpSp>
      <p:sp>
        <p:nvSpPr>
          <p:cNvPr id="3" name="Text Placeholder 2"/>
          <p:cNvSpPr>
            <a:spLocks noGrp="1"/>
          </p:cNvSpPr>
          <p:nvPr>
            <p:ph type="body" idx="1"/>
          </p:nvPr>
        </p:nvSpPr>
        <p:spPr>
          <a:xfrm>
            <a:off x="1553345" y="2069642"/>
            <a:ext cx="4506287" cy="523733"/>
          </a:xfrm>
        </p:spPr>
        <p:txBody>
          <a:bodyPr anchor="ctr"/>
          <a:lstStyle>
            <a:lvl1pPr marL="0" indent="0">
              <a:spcBef>
                <a:spcPts val="0"/>
              </a:spcBef>
              <a:buNone/>
              <a:defRPr sz="2448"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1553345" y="2875526"/>
            <a:ext cx="4506287" cy="1732205"/>
          </a:xfrm>
        </p:spPr>
        <p:txBody>
          <a:bodyPr/>
          <a:lstStyle>
            <a:lvl1pPr>
              <a:defRPr sz="2448"/>
            </a:lvl1pPr>
            <a:lvl2pPr>
              <a:defRPr sz="2040"/>
            </a:lvl2pPr>
            <a:lvl3pPr>
              <a:defRPr sz="1836"/>
            </a:lvl3pPr>
            <a:lvl4pPr>
              <a:defRPr sz="1632"/>
            </a:lvl4pPr>
            <a:lvl5pPr>
              <a:defRPr sz="1632"/>
            </a:lvl5pPr>
            <a:lvl6pPr marL="1995757">
              <a:defRPr sz="1632"/>
            </a:lvl6pPr>
            <a:lvl7pPr marL="1995757">
              <a:defRPr sz="1632" baseline="0"/>
            </a:lvl7pPr>
            <a:lvl8pPr marL="1995757">
              <a:defRPr sz="1632" baseline="0"/>
            </a:lvl8pPr>
            <a:lvl9pPr marL="1995757">
              <a:defRPr sz="1632"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3" y="2069642"/>
            <a:ext cx="4506287" cy="523733"/>
          </a:xfrm>
        </p:spPr>
        <p:txBody>
          <a:bodyPr anchor="ctr"/>
          <a:lstStyle>
            <a:lvl1pPr marL="0" indent="0">
              <a:spcBef>
                <a:spcPts val="0"/>
              </a:spcBef>
              <a:buNone/>
              <a:defRPr sz="2448" b="0"/>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376843" y="2875526"/>
            <a:ext cx="4506287" cy="1732205"/>
          </a:xfrm>
        </p:spPr>
        <p:txBody>
          <a:bodyPr/>
          <a:lstStyle>
            <a:lvl1pPr>
              <a:defRPr sz="2448"/>
            </a:lvl1pPr>
            <a:lvl2pPr>
              <a:defRPr sz="2040"/>
            </a:lvl2pPr>
            <a:lvl3pPr>
              <a:defRPr sz="1836"/>
            </a:lvl3pPr>
            <a:lvl4pPr>
              <a:defRPr sz="1632"/>
            </a:lvl4pPr>
            <a:lvl5pPr marL="1995757">
              <a:defRPr sz="1632"/>
            </a:lvl5pPr>
            <a:lvl6pPr marL="1995757">
              <a:defRPr sz="1632"/>
            </a:lvl6pPr>
            <a:lvl7pPr marL="1995757">
              <a:defRPr sz="1632"/>
            </a:lvl7pPr>
            <a:lvl8pPr marL="1995757">
              <a:defRPr sz="1632"/>
            </a:lvl8pPr>
            <a:lvl9pPr marL="1995757">
              <a:defRPr sz="163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4/4/2021</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7139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33353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1367630"/>
            <a:ext cx="11888787" cy="2308324"/>
          </a:xfrm>
        </p:spPr>
        <p:txBody>
          <a:bodyPr>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4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p>
            <a:r>
              <a:rPr lang="en-US"/>
              <a:t>Click to edit Master title style</a:t>
            </a:r>
          </a:p>
        </p:txBody>
      </p:sp>
    </p:spTree>
    <p:extLst>
      <p:ext uri="{BB962C8B-B14F-4D97-AF65-F5344CB8AC3E}">
        <p14:creationId xmlns:p14="http://schemas.microsoft.com/office/powerpoint/2010/main" val="9693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Tree>
    <p:extLst>
      <p:ext uri="{BB962C8B-B14F-4D97-AF65-F5344CB8AC3E}">
        <p14:creationId xmlns:p14="http://schemas.microsoft.com/office/powerpoint/2010/main" val="297796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4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4/4/2021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dirty="0"/>
          </a:p>
        </p:txBody>
      </p:sp>
    </p:spTree>
    <p:extLst>
      <p:ext uri="{BB962C8B-B14F-4D97-AF65-F5344CB8AC3E}">
        <p14:creationId xmlns:p14="http://schemas.microsoft.com/office/powerpoint/2010/main" val="138669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870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7" name="Text Placeholder 6"/>
          <p:cNvSpPr>
            <a:spLocks noGrp="1"/>
          </p:cNvSpPr>
          <p:nvPr>
            <p:ph type="body" sz="quarter" idx="13"/>
          </p:nvPr>
        </p:nvSpPr>
        <p:spPr>
          <a:xfrm>
            <a:off x="410404" y="1165754"/>
            <a:ext cx="11398029" cy="5054710"/>
          </a:xfrm>
        </p:spPr>
        <p:txBody>
          <a:bodyPr/>
          <a:lstStyle>
            <a:lvl1pPr latinLnBrk="0">
              <a:lnSpc>
                <a:spcPct val="114000"/>
              </a:lnSpc>
              <a:spcAft>
                <a:spcPts val="306"/>
              </a:spcAft>
              <a:defRPr/>
            </a:lvl1pPr>
            <a:lvl2pPr latinLnBrk="0">
              <a:lnSpc>
                <a:spcPct val="114000"/>
              </a:lnSpc>
              <a:spcAft>
                <a:spcPts val="306"/>
              </a:spcAft>
              <a:buSzPct val="90000"/>
              <a:defRPr/>
            </a:lvl2pPr>
            <a:lvl3pPr latinLnBrk="0">
              <a:lnSpc>
                <a:spcPct val="114000"/>
              </a:lnSpc>
              <a:spcAft>
                <a:spcPts val="306"/>
              </a:spcAft>
              <a:defRPr/>
            </a:lvl3pPr>
            <a:lvl4pPr latinLnBrk="0">
              <a:lnSpc>
                <a:spcPct val="114000"/>
              </a:lnSpc>
              <a:spcAft>
                <a:spcPts val="306"/>
              </a:spcAft>
              <a:defRPr/>
            </a:lvl4pPr>
            <a:lvl5pPr latinLnBrk="0">
              <a:lnSpc>
                <a:spcPct val="114000"/>
              </a:lnSpc>
              <a:spcAft>
                <a:spcPts val="306"/>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026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45005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367630"/>
            <a:ext cx="11887198" cy="23083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3120087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5027" r:id="rId3"/>
    <p:sldLayoutId id="2147483735" r:id="rId4"/>
    <p:sldLayoutId id="2147483740" r:id="rId5"/>
    <p:sldLayoutId id="2147483741" r:id="rId6"/>
    <p:sldLayoutId id="2147485028" r:id="rId7"/>
    <p:sldLayoutId id="2147485029" r:id="rId8"/>
    <p:sldLayoutId id="2147485032" r:id="rId9"/>
    <p:sldLayoutId id="2147485036" r:id="rId10"/>
    <p:sldLayoutId id="2147485056" r:id="rId11"/>
    <p:sldLayoutId id="2147485049" r:id="rId12"/>
    <p:sldLayoutId id="2147485051" r:id="rId13"/>
    <p:sldLayoutId id="2147485052" r:id="rId14"/>
    <p:sldLayoutId id="2147485053" r:id="rId15"/>
    <p:sldLayoutId id="2147485054" r:id="rId16"/>
    <p:sldLayoutId id="2147485059" r:id="rId17"/>
    <p:sldLayoutId id="2147485060" r:id="rId18"/>
    <p:sldLayoutId id="2147485061" r:id="rId19"/>
  </p:sldLayoutIdLst>
  <p:transition>
    <p:fade/>
  </p:transition>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en.wikipedia.org/wiki/File:Twitter_bird_logo_2012.svg"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hyperlink" Target="https://wiki.onap.org/display/DW/Related+Open+Source+Projects+and+Components" TargetMode="External"/><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en.wikipedia.org/wiki/File:Alpine_Linux.svg" TargetMode="External"/><Relationship Id="rId5" Type="http://schemas.openxmlformats.org/officeDocument/2006/relationships/image" Target="../media/image17.png"/><Relationship Id="rId10" Type="http://schemas.openxmlformats.org/officeDocument/2006/relationships/image" Target="../media/image13.svg"/><Relationship Id="rId4" Type="http://schemas.openxmlformats.org/officeDocument/2006/relationships/hyperlink" Target="https://commons.wikimedia.org/wiki/File:AWS_Simple_Icons_Non-Service_Specific_Traditional_Server.svg" TargetMode="External"/><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www.sixteensmallstones.org/wordpress-login-security/" TargetMode="External"/><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hyperlink" Target="http://pngimg.com/download/27010" TargetMode="External"/><Relationship Id="rId5" Type="http://schemas.openxmlformats.org/officeDocument/2006/relationships/image" Target="../media/image11.png"/><Relationship Id="rId10" Type="http://schemas.openxmlformats.org/officeDocument/2006/relationships/image" Target="../media/image36.svg"/><Relationship Id="rId4" Type="http://schemas.openxmlformats.org/officeDocument/2006/relationships/hyperlink" Target="https://commons.wikimedia.org/wiki/File:AWS_Simple_Icons_Non-Service_Specific_Traditional_Server.svg" TargetMode="Externa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hyperlink" Target="http://intercubecontainers.com/steel-shipping-containers-sal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pngimg.com/download/5450" TargetMode="External"/><Relationship Id="rId5" Type="http://schemas.openxmlformats.org/officeDocument/2006/relationships/image" Target="../media/image39.png"/><Relationship Id="rId4" Type="http://schemas.openxmlformats.org/officeDocument/2006/relationships/hyperlink" Target="http://www.pngall.com/coat-png"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intercubecontainers.com/steel-shipping-containers-sale/"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Terminal_(macOS)" TargetMode="External"/><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hyperlink" Target="http://ux.stackexchange.com/questions/48636/why-do-keyboard-keys-have-most-letters-in-top-left-corner" TargetMode="External"/><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hyperlink" Target="http://intercubecontainers.com/steel-shipping-containers-sa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pngimg.com/download/27010" TargetMode="External"/><Relationship Id="rId5" Type="http://schemas.openxmlformats.org/officeDocument/2006/relationships/image" Target="../media/image11.png"/><Relationship Id="rId4" Type="http://schemas.openxmlformats.org/officeDocument/2006/relationships/hyperlink" Target="https://commons.wikimedia.org/wiki/File:AWS_Simple_Icons_Non-Service_Specific_Traditional_Server.sv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71.sv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pngimg.com/download/27010" TargetMode="External"/><Relationship Id="rId5" Type="http://schemas.openxmlformats.org/officeDocument/2006/relationships/image" Target="../media/image11.png"/><Relationship Id="rId4" Type="http://schemas.openxmlformats.org/officeDocument/2006/relationships/hyperlink" Target="https://commons.wikimedia.org/wiki/File:AWS_Simple_Icons_Non-Service_Specific_Traditional_Server.sv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about.gitlab.com/devops-tools/azure-cr-vs-gitlab.html" TargetMode="External"/><Relationship Id="rId7" Type="http://schemas.openxmlformats.org/officeDocument/2006/relationships/image" Target="../media/image83.jpeg"/><Relationship Id="rId2" Type="http://schemas.openxmlformats.org/officeDocument/2006/relationships/image" Target="../media/image80.png"/><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hyperlink" Target="https://about.gitlab.com/?lrRef=Mw7SU?lrRef=Mw7SU/" TargetMode="External"/><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AWS_Simple_Icons_Non-Service_Specific_Traditional_Server.svg" TargetMode="External"/><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pngimg.com/download/27010"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azuredevcollege/trainingdays/"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A28095-836D-4296-BA45-7C41B689C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057" y="17736"/>
            <a:ext cx="10494411" cy="6994525"/>
          </a:xfrm>
          <a:prstGeom prst="rect">
            <a:avLst/>
          </a:prstGeom>
        </p:spPr>
      </p:pic>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0" y="1221472"/>
            <a:ext cx="8833571" cy="2428357"/>
          </a:xfrm>
          <a:solidFill>
            <a:srgbClr val="33353A">
              <a:alpha val="70000"/>
            </a:srgbClr>
          </a:solidFill>
        </p:spPr>
        <p:txBody>
          <a:bodyPr anchor="ctr"/>
          <a:lstStyle/>
          <a:p>
            <a:r>
              <a:rPr lang="en-US" dirty="0"/>
              <a:t>Azure Developer College</a:t>
            </a:r>
            <a:br>
              <a:rPr lang="en-US" dirty="0"/>
            </a:br>
            <a:r>
              <a:rPr lang="en-US" b="1" dirty="0"/>
              <a:t>Day 6 </a:t>
            </a:r>
            <a:br>
              <a:rPr lang="en-US" b="1" dirty="0"/>
            </a:br>
            <a:r>
              <a:rPr lang="en-US" b="1" dirty="0"/>
              <a:t>Containerization</a:t>
            </a:r>
            <a:endParaRPr lang="de-DE" b="1" dirty="0"/>
          </a:p>
        </p:txBody>
      </p:sp>
      <p:sp>
        <p:nvSpPr>
          <p:cNvPr id="5" name="Text Placeholder 4">
            <a:extLst>
              <a:ext uri="{FF2B5EF4-FFF2-40B4-BE49-F238E27FC236}">
                <a16:creationId xmlns:a16="http://schemas.microsoft.com/office/drawing/2014/main" id="{EC049613-1BE8-479A-B17F-3439F6ED1BC3}"/>
              </a:ext>
            </a:extLst>
          </p:cNvPr>
          <p:cNvSpPr>
            <a:spLocks noGrp="1"/>
          </p:cNvSpPr>
          <p:nvPr>
            <p:ph type="body" sz="quarter" idx="12"/>
          </p:nvPr>
        </p:nvSpPr>
        <p:spPr>
          <a:xfrm>
            <a:off x="-19027" y="3649829"/>
            <a:ext cx="8852598" cy="2400657"/>
          </a:xfrm>
          <a:solidFill>
            <a:srgbClr val="33353A">
              <a:alpha val="70000"/>
            </a:srgbClr>
          </a:solidFill>
        </p:spPr>
        <p:txBody>
          <a:bodyPr/>
          <a:lstStyle/>
          <a:p>
            <a:r>
              <a:rPr lang="en-US" dirty="0"/>
              <a:t>Özgür Öztürk</a:t>
            </a:r>
          </a:p>
          <a:p>
            <a:r>
              <a:rPr lang="en-US" dirty="0"/>
              <a:t>Cloud Solution Architect</a:t>
            </a:r>
          </a:p>
          <a:p>
            <a:r>
              <a:rPr lang="en-US" sz="2000" dirty="0"/>
              <a:t>Microsoft Deutschland GmbH</a:t>
            </a:r>
          </a:p>
          <a:p>
            <a:endParaRPr lang="en-US" sz="2000" dirty="0"/>
          </a:p>
          <a:p>
            <a:r>
              <a:rPr lang="en-US" dirty="0"/>
              <a:t>          ozgurozturknet</a:t>
            </a:r>
          </a:p>
          <a:p>
            <a:endParaRPr lang="de-DE" dirty="0"/>
          </a:p>
        </p:txBody>
      </p:sp>
      <p:pic>
        <p:nvPicPr>
          <p:cNvPr id="3" name="Picture 2" descr="A picture containing ax&#10;&#10;Description automatically generated">
            <a:extLst>
              <a:ext uri="{FF2B5EF4-FFF2-40B4-BE49-F238E27FC236}">
                <a16:creationId xmlns:a16="http://schemas.microsoft.com/office/drawing/2014/main" id="{E21C9C1B-9F57-4A16-B241-025100C4144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4981" y="5169251"/>
            <a:ext cx="355374" cy="28892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F457C6D-0FD5-4767-B78E-E70EDB1D2C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302" y="5136064"/>
            <a:ext cx="426566" cy="362749"/>
          </a:xfrm>
          <a:prstGeom prst="rect">
            <a:avLst/>
          </a:prstGeom>
        </p:spPr>
      </p:pic>
    </p:spTree>
    <p:extLst>
      <p:ext uri="{BB962C8B-B14F-4D97-AF65-F5344CB8AC3E}">
        <p14:creationId xmlns:p14="http://schemas.microsoft.com/office/powerpoint/2010/main" val="158573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a:bodyPr>
          <a:lstStyle/>
          <a:p>
            <a:r>
              <a:rPr lang="en-US" sz="2448" b="1" dirty="0"/>
              <a:t>Docker Daemon</a:t>
            </a:r>
          </a:p>
          <a:p>
            <a:r>
              <a:rPr lang="en-US" sz="2448" b="1" dirty="0"/>
              <a:t>Docker Rest API</a:t>
            </a:r>
          </a:p>
          <a:p>
            <a:r>
              <a:rPr lang="en-US" sz="2448" b="1" dirty="0"/>
              <a:t>Docker CLI</a:t>
            </a:r>
          </a:p>
        </p:txBody>
      </p:sp>
      <p:pic>
        <p:nvPicPr>
          <p:cNvPr id="2050" name="Picture 2" descr="Image result for docker engine">
            <a:extLst>
              <a:ext uri="{FF2B5EF4-FFF2-40B4-BE49-F238E27FC236}">
                <a16:creationId xmlns:a16="http://schemas.microsoft.com/office/drawing/2014/main" id="{65224343-2F4D-4C48-A72F-53AB31E9B7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52483" y="1871993"/>
            <a:ext cx="5284752" cy="413542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D5C83FCA-49B8-479E-849C-596AD30D2AF2}"/>
              </a:ext>
            </a:extLst>
          </p:cNvPr>
          <p:cNvSpPr txBox="1">
            <a:spLocks/>
          </p:cNvSpPr>
          <p:nvPr/>
        </p:nvSpPr>
        <p:spPr>
          <a:xfrm>
            <a:off x="274639" y="450055"/>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Docker</a:t>
            </a:r>
          </a:p>
        </p:txBody>
      </p:sp>
    </p:spTree>
    <p:extLst>
      <p:ext uri="{BB962C8B-B14F-4D97-AF65-F5344CB8AC3E}">
        <p14:creationId xmlns:p14="http://schemas.microsoft.com/office/powerpoint/2010/main" val="7113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a:t>
            </a:r>
          </a:p>
        </p:txBody>
      </p:sp>
      <p:pic>
        <p:nvPicPr>
          <p:cNvPr id="43" name="Picture 42" descr="A picture containing drawing&#10;&#10;Description automatically generated">
            <a:extLst>
              <a:ext uri="{FF2B5EF4-FFF2-40B4-BE49-F238E27FC236}">
                <a16:creationId xmlns:a16="http://schemas.microsoft.com/office/drawing/2014/main" id="{EB304848-A56C-4017-A422-469F3082FC6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70153" y="854886"/>
            <a:ext cx="4896168" cy="6839091"/>
          </a:xfrm>
          <a:prstGeom prst="rect">
            <a:avLst/>
          </a:prstGeom>
        </p:spPr>
      </p:pic>
      <p:grpSp>
        <p:nvGrpSpPr>
          <p:cNvPr id="14" name="Group 13">
            <a:extLst>
              <a:ext uri="{FF2B5EF4-FFF2-40B4-BE49-F238E27FC236}">
                <a16:creationId xmlns:a16="http://schemas.microsoft.com/office/drawing/2014/main" id="{DF62C890-04F6-447F-B1C3-DCA2B14F4C36}"/>
              </a:ext>
            </a:extLst>
          </p:cNvPr>
          <p:cNvGrpSpPr/>
          <p:nvPr/>
        </p:nvGrpSpPr>
        <p:grpSpPr>
          <a:xfrm>
            <a:off x="5793323" y="3889733"/>
            <a:ext cx="849826" cy="466649"/>
            <a:chOff x="5677792" y="3758724"/>
            <a:chExt cx="833238" cy="457541"/>
          </a:xfrm>
        </p:grpSpPr>
        <p:sp>
          <p:nvSpPr>
            <p:cNvPr id="60" name="Rectangle 59">
              <a:extLst>
                <a:ext uri="{FF2B5EF4-FFF2-40B4-BE49-F238E27FC236}">
                  <a16:creationId xmlns:a16="http://schemas.microsoft.com/office/drawing/2014/main" id="{F29069E4-AA78-4071-9E85-F6EF1CBB5624}"/>
                </a:ext>
              </a:extLst>
            </p:cNvPr>
            <p:cNvSpPr/>
            <p:nvPr/>
          </p:nvSpPr>
          <p:spPr>
            <a:xfrm>
              <a:off x="5736782" y="3810000"/>
              <a:ext cx="715260" cy="406265"/>
            </a:xfrm>
            <a:prstGeom prst="rect">
              <a:avLst/>
            </a:prstGeom>
            <a:noFill/>
          </p:spPr>
          <p:txBody>
            <a:bodyPr wrap="none" lIns="93260" tIns="46630" rIns="93260" bIns="46630">
              <a:spAutoFit/>
            </a:bodyPr>
            <a:lstStyle/>
            <a:p>
              <a:pPr algn="ctr"/>
              <a:r>
                <a:rPr lang="en-US" sz="2040" dirty="0">
                  <a:ln w="0"/>
                  <a:solidFill>
                    <a:schemeClr val="accent1"/>
                  </a:solidFill>
                  <a:effectLst>
                    <a:outerShdw blurRad="38100" dist="25400" dir="5400000" algn="ctr" rotWithShape="0">
                      <a:srgbClr val="6E747A">
                        <a:alpha val="43000"/>
                      </a:srgbClr>
                    </a:outerShdw>
                  </a:effectLst>
                </a:rPr>
                <a:t>app1</a:t>
              </a:r>
              <a:endParaRPr lang="en-US" sz="3672" dirty="0">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BFC89AA1-FFC5-4FF3-8F91-2A71EA732BD8}"/>
                </a:ext>
              </a:extLst>
            </p:cNvPr>
            <p:cNvSpPr/>
            <p:nvPr/>
          </p:nvSpPr>
          <p:spPr>
            <a:xfrm>
              <a:off x="5677792" y="3758724"/>
              <a:ext cx="833238" cy="45339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pic>
        <p:nvPicPr>
          <p:cNvPr id="9" name="Picture 8" descr="A close up of a sign&#10;&#10;Description automatically generated">
            <a:extLst>
              <a:ext uri="{FF2B5EF4-FFF2-40B4-BE49-F238E27FC236}">
                <a16:creationId xmlns:a16="http://schemas.microsoft.com/office/drawing/2014/main" id="{23B44799-627F-410A-9493-DDDD56B1AF2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013625" y="5791813"/>
            <a:ext cx="2409225" cy="585837"/>
          </a:xfrm>
          <a:prstGeom prst="rect">
            <a:avLst/>
          </a:prstGeom>
        </p:spPr>
      </p:pic>
      <p:pic>
        <p:nvPicPr>
          <p:cNvPr id="12" name="Picture 11" descr="A picture containing toy, hydrant&#10;&#10;Description automatically generated">
            <a:extLst>
              <a:ext uri="{FF2B5EF4-FFF2-40B4-BE49-F238E27FC236}">
                <a16:creationId xmlns:a16="http://schemas.microsoft.com/office/drawing/2014/main" id="{F5A674F9-616A-4A07-8228-11B74E347CF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16922" y="4507582"/>
            <a:ext cx="2002630" cy="1501973"/>
          </a:xfrm>
          <a:prstGeom prst="rect">
            <a:avLst/>
          </a:prstGeom>
        </p:spPr>
      </p:pic>
      <p:pic>
        <p:nvPicPr>
          <p:cNvPr id="24" name="Graphic 23" descr="Books on shelf">
            <a:extLst>
              <a:ext uri="{FF2B5EF4-FFF2-40B4-BE49-F238E27FC236}">
                <a16:creationId xmlns:a16="http://schemas.microsoft.com/office/drawing/2014/main" id="{CB767D92-935C-4C85-83D0-E513D11508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06730" y="4389530"/>
            <a:ext cx="1023014" cy="401278"/>
          </a:xfrm>
          <a:prstGeom prst="rect">
            <a:avLst/>
          </a:prstGeom>
        </p:spPr>
      </p:pic>
      <p:sp>
        <p:nvSpPr>
          <p:cNvPr id="15" name="Rectangle 14">
            <a:extLst>
              <a:ext uri="{FF2B5EF4-FFF2-40B4-BE49-F238E27FC236}">
                <a16:creationId xmlns:a16="http://schemas.microsoft.com/office/drawing/2014/main" id="{BC6FDFD2-92A3-406A-A63D-B0DB7BB664E3}"/>
              </a:ext>
            </a:extLst>
          </p:cNvPr>
          <p:cNvSpPr/>
          <p:nvPr/>
        </p:nvSpPr>
        <p:spPr>
          <a:xfrm>
            <a:off x="4971903" y="6431906"/>
            <a:ext cx="878930" cy="414353"/>
          </a:xfrm>
          <a:prstGeom prst="rect">
            <a:avLst/>
          </a:prstGeom>
          <a:noFill/>
        </p:spPr>
        <p:txBody>
          <a:bodyPr wrap="none" lIns="93260" tIns="46630" rIns="93260" bIns="46630">
            <a:spAutoFit/>
          </a:bodyPr>
          <a:lstStyle/>
          <a:p>
            <a:pPr algn="ctr"/>
            <a:r>
              <a:rPr lang="en-US" sz="2040" dirty="0">
                <a:ln w="0"/>
                <a:solidFill>
                  <a:schemeClr val="accent1"/>
                </a:solidFill>
                <a:effectLst>
                  <a:outerShdw blurRad="38100" dist="25400" dir="5400000" algn="ctr" rotWithShape="0">
                    <a:srgbClr val="6E747A">
                      <a:alpha val="43000"/>
                    </a:srgbClr>
                  </a:outerShdw>
                </a:effectLst>
              </a:rPr>
              <a:t>kernel</a:t>
            </a:r>
            <a:endParaRPr lang="en-US" sz="2448" dirty="0">
              <a:ln w="0"/>
              <a:solidFill>
                <a:schemeClr val="accent1"/>
              </a:solidFill>
              <a:effectLst>
                <a:outerShdw blurRad="38100" dist="25400" dir="5400000" algn="ctr" rotWithShape="0">
                  <a:srgbClr val="6E747A">
                    <a:alpha val="43000"/>
                  </a:srgbClr>
                </a:outerShdw>
              </a:effectLst>
            </a:endParaRPr>
          </a:p>
        </p:txBody>
      </p:sp>
      <p:sp>
        <p:nvSpPr>
          <p:cNvPr id="28" name="Rectangle 27">
            <a:extLst>
              <a:ext uri="{FF2B5EF4-FFF2-40B4-BE49-F238E27FC236}">
                <a16:creationId xmlns:a16="http://schemas.microsoft.com/office/drawing/2014/main" id="{3DF8A77E-C4FA-4980-A6D3-EB85AE3E0EE7}"/>
              </a:ext>
            </a:extLst>
          </p:cNvPr>
          <p:cNvSpPr/>
          <p:nvPr/>
        </p:nvSpPr>
        <p:spPr>
          <a:xfrm>
            <a:off x="5965519" y="6415365"/>
            <a:ext cx="1528453" cy="408103"/>
          </a:xfrm>
          <a:prstGeom prst="rect">
            <a:avLst/>
          </a:prstGeom>
          <a:noFill/>
        </p:spPr>
        <p:txBody>
          <a:bodyPr wrap="none" lIns="93260" tIns="46630" rIns="93260" bIns="46630">
            <a:spAutoFit/>
          </a:bodyPr>
          <a:lstStyle/>
          <a:p>
            <a:pPr algn="ctr"/>
            <a:r>
              <a:rPr lang="en-US" sz="2040" dirty="0">
                <a:ln w="0"/>
                <a:solidFill>
                  <a:schemeClr val="accent1"/>
                </a:solidFill>
                <a:effectLst>
                  <a:outerShdw blurRad="38100" dist="25400" dir="5400000" algn="ctr" rotWithShape="0">
                    <a:srgbClr val="6E747A">
                      <a:alpha val="43000"/>
                    </a:srgbClr>
                  </a:outerShdw>
                </a:effectLst>
              </a:rPr>
              <a:t>applications</a:t>
            </a:r>
          </a:p>
        </p:txBody>
      </p:sp>
      <p:grpSp>
        <p:nvGrpSpPr>
          <p:cNvPr id="18" name="Group 17">
            <a:extLst>
              <a:ext uri="{FF2B5EF4-FFF2-40B4-BE49-F238E27FC236}">
                <a16:creationId xmlns:a16="http://schemas.microsoft.com/office/drawing/2014/main" id="{2E9FC93E-CC13-47BC-B6C4-BE5EDEFBC066}"/>
              </a:ext>
            </a:extLst>
          </p:cNvPr>
          <p:cNvGrpSpPr/>
          <p:nvPr/>
        </p:nvGrpSpPr>
        <p:grpSpPr>
          <a:xfrm>
            <a:off x="4197594" y="2416855"/>
            <a:ext cx="4041281" cy="4485365"/>
            <a:chOff x="146728" y="2092384"/>
            <a:chExt cx="3962400" cy="4397816"/>
          </a:xfrm>
        </p:grpSpPr>
        <p:sp>
          <p:nvSpPr>
            <p:cNvPr id="16" name="Rectangle 15">
              <a:extLst>
                <a:ext uri="{FF2B5EF4-FFF2-40B4-BE49-F238E27FC236}">
                  <a16:creationId xmlns:a16="http://schemas.microsoft.com/office/drawing/2014/main" id="{D481E16B-820D-4428-9743-F4A146498BE8}"/>
                </a:ext>
              </a:extLst>
            </p:cNvPr>
            <p:cNvSpPr/>
            <p:nvPr/>
          </p:nvSpPr>
          <p:spPr>
            <a:xfrm>
              <a:off x="146728" y="3061200"/>
              <a:ext cx="3962400" cy="3429000"/>
            </a:xfrm>
            <a:prstGeom prst="rect">
              <a:avLst/>
            </a:prstGeom>
            <a:noFill/>
            <a:ln w="762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DE" sz="1873">
                <a:ln w="0"/>
                <a:solidFill>
                  <a:schemeClr val="accent1"/>
                </a:solidFill>
                <a:effectLst>
                  <a:outerShdw blurRad="38100" dist="25400" dir="5400000" algn="ctr" rotWithShape="0">
                    <a:srgbClr val="6E747A">
                      <a:alpha val="43000"/>
                    </a:srgbClr>
                  </a:outerShdw>
                </a:effectLst>
              </a:endParaRPr>
            </a:p>
          </p:txBody>
        </p:sp>
        <p:sp>
          <p:nvSpPr>
            <p:cNvPr id="17" name="Rectangle 16">
              <a:extLst>
                <a:ext uri="{FF2B5EF4-FFF2-40B4-BE49-F238E27FC236}">
                  <a16:creationId xmlns:a16="http://schemas.microsoft.com/office/drawing/2014/main" id="{B73F8212-4FBD-4D0E-BDB3-8996ED4A28AC}"/>
                </a:ext>
              </a:extLst>
            </p:cNvPr>
            <p:cNvSpPr/>
            <p:nvPr/>
          </p:nvSpPr>
          <p:spPr>
            <a:xfrm>
              <a:off x="1049146" y="2092384"/>
              <a:ext cx="2076209" cy="939809"/>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Image</a:t>
              </a:r>
            </a:p>
          </p:txBody>
        </p:sp>
      </p:grpSp>
    </p:spTree>
    <p:extLst>
      <p:ext uri="{BB962C8B-B14F-4D97-AF65-F5344CB8AC3E}">
        <p14:creationId xmlns:p14="http://schemas.microsoft.com/office/powerpoint/2010/main" val="321000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randombar(horizontal)">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3"/>
                                        </p:tgtEl>
                                      </p:cBhvr>
                                    </p:animEffect>
                                    <p:set>
                                      <p:cBhvr>
                                        <p:cTn id="39" dur="1" fill="hold">
                                          <p:stCondLst>
                                            <p:cond delay="499"/>
                                          </p:stCondLst>
                                        </p:cTn>
                                        <p:tgtEl>
                                          <p:spTgt spid="4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xit" presetSubtype="9" fill="hold" grpId="1" nodeType="clickEffect">
                                  <p:stCondLst>
                                    <p:cond delay="0"/>
                                  </p:stCondLst>
                                  <p:childTnLst>
                                    <p:anim calcmode="lin" valueType="num">
                                      <p:cBhvr additive="base">
                                        <p:cTn id="43" dur="500"/>
                                        <p:tgtEl>
                                          <p:spTgt spid="15"/>
                                        </p:tgtEl>
                                        <p:attrNameLst>
                                          <p:attrName>ppt_x</p:attrName>
                                        </p:attrNameLst>
                                      </p:cBhvr>
                                      <p:tavLst>
                                        <p:tav tm="0">
                                          <p:val>
                                            <p:strVal val="ppt_x"/>
                                          </p:val>
                                        </p:tav>
                                        <p:tav tm="100000">
                                          <p:val>
                                            <p:strVal val="0-ppt_w/2"/>
                                          </p:val>
                                        </p:tav>
                                      </p:tavLst>
                                    </p:anim>
                                    <p:anim calcmode="lin" valueType="num">
                                      <p:cBhvr additive="base">
                                        <p:cTn id="44" dur="500"/>
                                        <p:tgtEl>
                                          <p:spTgt spid="15"/>
                                        </p:tgtEl>
                                        <p:attrNameLst>
                                          <p:attrName>ppt_y</p:attrName>
                                        </p:attrNameLst>
                                      </p:cBhvr>
                                      <p:tavLst>
                                        <p:tav tm="0">
                                          <p:val>
                                            <p:strVal val="ppt_y"/>
                                          </p:val>
                                        </p:tav>
                                        <p:tav tm="100000">
                                          <p:val>
                                            <p:strVal val="0-ppt_h/2"/>
                                          </p:val>
                                        </p:tav>
                                      </p:tavLst>
                                    </p:anim>
                                    <p:set>
                                      <p:cBhvr>
                                        <p:cTn id="45" dur="1" fill="hold">
                                          <p:stCondLst>
                                            <p:cond delay="499"/>
                                          </p:stCondLst>
                                        </p:cTn>
                                        <p:tgtEl>
                                          <p:spTgt spid="15"/>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a:t>
            </a:r>
          </a:p>
        </p:txBody>
      </p:sp>
      <p:pic>
        <p:nvPicPr>
          <p:cNvPr id="2050" name="Picture 2" descr="Containers sharing same image">
            <a:extLst>
              <a:ext uri="{FF2B5EF4-FFF2-40B4-BE49-F238E27FC236}">
                <a16:creationId xmlns:a16="http://schemas.microsoft.com/office/drawing/2014/main" id="{F2757AC4-49E8-4173-9FED-5E63ACD3B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967" y="1942923"/>
            <a:ext cx="7470541" cy="461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64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vs. </a:t>
            </a:r>
            <a:r>
              <a:rPr lang="en-US" dirty="0" err="1"/>
              <a:t>Vm</a:t>
            </a:r>
            <a:endParaRPr lang="en-US" dirty="0"/>
          </a:p>
        </p:txBody>
      </p:sp>
      <p:pic>
        <p:nvPicPr>
          <p:cNvPr id="3" name="Picture 2" descr="See the source image">
            <a:extLst>
              <a:ext uri="{FF2B5EF4-FFF2-40B4-BE49-F238E27FC236}">
                <a16:creationId xmlns:a16="http://schemas.microsoft.com/office/drawing/2014/main" id="{5E206C54-D013-4F3B-AAB9-EC887F149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63" y="1652679"/>
            <a:ext cx="10524548" cy="447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11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Native Windows Container</a:t>
            </a:r>
          </a:p>
        </p:txBody>
      </p:sp>
      <p:pic>
        <p:nvPicPr>
          <p:cNvPr id="4" name="Picture 3">
            <a:extLst>
              <a:ext uri="{FF2B5EF4-FFF2-40B4-BE49-F238E27FC236}">
                <a16:creationId xmlns:a16="http://schemas.microsoft.com/office/drawing/2014/main" id="{7EADE298-9AB9-4839-8622-599CC08C7318}"/>
              </a:ext>
            </a:extLst>
          </p:cNvPr>
          <p:cNvPicPr>
            <a:picLocks noChangeAspect="1"/>
          </p:cNvPicPr>
          <p:nvPr/>
        </p:nvPicPr>
        <p:blipFill>
          <a:blip r:embed="rId3"/>
          <a:stretch>
            <a:fillRect/>
          </a:stretch>
        </p:blipFill>
        <p:spPr>
          <a:xfrm rot="20545203">
            <a:off x="8424676" y="1011495"/>
            <a:ext cx="2910958" cy="209508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DBFA39B2-2AA5-4711-AAAB-69187699A491}"/>
              </a:ext>
            </a:extLst>
          </p:cNvPr>
          <p:cNvPicPr>
            <a:picLocks noChangeAspect="1"/>
          </p:cNvPicPr>
          <p:nvPr/>
        </p:nvPicPr>
        <p:blipFill>
          <a:blip r:embed="rId4"/>
          <a:stretch>
            <a:fillRect/>
          </a:stretch>
        </p:blipFill>
        <p:spPr>
          <a:xfrm rot="1817069">
            <a:off x="529619" y="1784030"/>
            <a:ext cx="2928040" cy="21652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6" name="Picture 2">
            <a:extLst>
              <a:ext uri="{FF2B5EF4-FFF2-40B4-BE49-F238E27FC236}">
                <a16:creationId xmlns:a16="http://schemas.microsoft.com/office/drawing/2014/main" id="{444FBAAA-3E52-43CE-A1EC-3920E3A43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13" y="3932700"/>
            <a:ext cx="5614849" cy="27196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507BB20-D0D8-4C8F-BCA7-18172AE8C84E}"/>
              </a:ext>
            </a:extLst>
          </p:cNvPr>
          <p:cNvPicPr>
            <a:picLocks noChangeAspect="1"/>
          </p:cNvPicPr>
          <p:nvPr/>
        </p:nvPicPr>
        <p:blipFill>
          <a:blip r:embed="rId6"/>
          <a:stretch>
            <a:fillRect/>
          </a:stretch>
        </p:blipFill>
        <p:spPr>
          <a:xfrm>
            <a:off x="4535067" y="1314986"/>
            <a:ext cx="3044545" cy="2082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31925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1130053"/>
          </a:xfrm>
        </p:spPr>
        <p:txBody>
          <a:bodyPr/>
          <a:lstStyle/>
          <a:p>
            <a:r>
              <a:rPr lang="en-US" dirty="0"/>
              <a:t>What's the difference between Linux and Windows Server containers?</a:t>
            </a:r>
          </a:p>
        </p:txBody>
      </p:sp>
      <p:sp>
        <p:nvSpPr>
          <p:cNvPr id="6" name="Text Placeholder 5"/>
          <p:cNvSpPr>
            <a:spLocks noGrp="1"/>
          </p:cNvSpPr>
          <p:nvPr>
            <p:ph type="body" sz="quarter" idx="10"/>
          </p:nvPr>
        </p:nvSpPr>
        <p:spPr>
          <a:xfrm>
            <a:off x="596711" y="1464073"/>
            <a:ext cx="4974356" cy="5386586"/>
          </a:xfrm>
        </p:spPr>
        <p:txBody>
          <a:bodyPr/>
          <a:lstStyle/>
          <a:p>
            <a:pPr marL="0" indent="0">
              <a:buNone/>
            </a:pPr>
            <a:endParaRPr lang="en-US" dirty="0"/>
          </a:p>
          <a:p>
            <a:pPr marL="0" indent="0">
              <a:buNone/>
            </a:pPr>
            <a:r>
              <a:rPr lang="en-US" dirty="0"/>
              <a:t>Linux and Windows Server both implement similar technologies within their kernel and core operating systems. The difference comes from </a:t>
            </a:r>
            <a:r>
              <a:rPr lang="en-US" b="1" dirty="0"/>
              <a:t>the platform and workloads</a:t>
            </a:r>
            <a:r>
              <a:rPr lang="en-US" dirty="0"/>
              <a:t> that run within the containers.</a:t>
            </a:r>
          </a:p>
        </p:txBody>
      </p:sp>
      <p:pic>
        <p:nvPicPr>
          <p:cNvPr id="3074" name="Picture 2" descr="Linux Containers on Windows 10 | Microsoft Docs">
            <a:extLst>
              <a:ext uri="{FF2B5EF4-FFF2-40B4-BE49-F238E27FC236}">
                <a16:creationId xmlns:a16="http://schemas.microsoft.com/office/drawing/2014/main" id="{D9A85FBC-F7A3-4334-B0AE-3F02C1411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410" y="1177529"/>
            <a:ext cx="5776778" cy="40816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4C131A-9B0F-4F37-A2FE-533D3807109C}"/>
              </a:ext>
            </a:extLst>
          </p:cNvPr>
          <p:cNvPicPr>
            <a:picLocks noChangeAspect="1"/>
          </p:cNvPicPr>
          <p:nvPr/>
        </p:nvPicPr>
        <p:blipFill>
          <a:blip r:embed="rId4"/>
          <a:stretch>
            <a:fillRect/>
          </a:stretch>
        </p:blipFill>
        <p:spPr>
          <a:xfrm>
            <a:off x="354647" y="5816995"/>
            <a:ext cx="11727181" cy="66068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ECE5E4F-450C-4B14-B44A-9775FCB8DF07}"/>
              </a:ext>
            </a:extLst>
          </p:cNvPr>
          <p:cNvPicPr>
            <a:picLocks noChangeAspect="1"/>
          </p:cNvPicPr>
          <p:nvPr/>
        </p:nvPicPr>
        <p:blipFill>
          <a:blip r:embed="rId5"/>
          <a:stretch>
            <a:fillRect/>
          </a:stretch>
        </p:blipFill>
        <p:spPr>
          <a:xfrm>
            <a:off x="596711" y="1596354"/>
            <a:ext cx="11237870" cy="3774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E5F58FE0-81D3-4F38-B6F4-469603E9B3F8}"/>
              </a:ext>
            </a:extLst>
          </p:cNvPr>
          <p:cNvPicPr>
            <a:picLocks noChangeAspect="1"/>
          </p:cNvPicPr>
          <p:nvPr/>
        </p:nvPicPr>
        <p:blipFill>
          <a:blip r:embed="rId6"/>
          <a:stretch>
            <a:fillRect/>
          </a:stretch>
        </p:blipFill>
        <p:spPr>
          <a:xfrm>
            <a:off x="1544854" y="2292481"/>
            <a:ext cx="9346767" cy="24095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975578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Supported platform</a:t>
            </a:r>
          </a:p>
        </p:txBody>
      </p:sp>
      <p:sp>
        <p:nvSpPr>
          <p:cNvPr id="6" name="Text Placeholder 5"/>
          <p:cNvSpPr>
            <a:spLocks noGrp="1"/>
          </p:cNvSpPr>
          <p:nvPr>
            <p:ph type="body" sz="quarter" idx="10"/>
          </p:nvPr>
        </p:nvSpPr>
        <p:spPr>
          <a:xfrm>
            <a:off x="596711" y="1464074"/>
            <a:ext cx="5235296" cy="3146950"/>
          </a:xfrm>
        </p:spPr>
        <p:txBody>
          <a:bodyPr/>
          <a:lstStyle/>
          <a:p>
            <a:pPr marL="0" indent="0">
              <a:buNone/>
            </a:pPr>
            <a:r>
              <a:rPr lang="en-US" sz="2040" dirty="0"/>
              <a:t>Test, development </a:t>
            </a:r>
            <a:r>
              <a:rPr lang="en-US" sz="2040" dirty="0">
                <a:sym typeface="Wingdings" panose="05000000000000000000" pitchFamily="2" charset="2"/>
              </a:rPr>
              <a:t> Windows 10 Pro-Ent</a:t>
            </a:r>
          </a:p>
          <a:p>
            <a:pPr marL="0" indent="0">
              <a:buNone/>
            </a:pPr>
            <a:endParaRPr lang="en-US" sz="2040" dirty="0">
              <a:sym typeface="Wingdings" panose="05000000000000000000" pitchFamily="2" charset="2"/>
            </a:endParaRPr>
          </a:p>
          <a:p>
            <a:pPr marL="0" indent="0">
              <a:buNone/>
            </a:pPr>
            <a:endParaRPr lang="en-US" sz="2040" dirty="0">
              <a:sym typeface="Wingdings" panose="05000000000000000000" pitchFamily="2" charset="2"/>
            </a:endParaRPr>
          </a:p>
          <a:p>
            <a:pPr marL="0" indent="0">
              <a:buNone/>
            </a:pPr>
            <a:endParaRPr lang="en-US" sz="2040" dirty="0">
              <a:sym typeface="Wingdings" panose="05000000000000000000" pitchFamily="2" charset="2"/>
            </a:endParaRPr>
          </a:p>
          <a:p>
            <a:pPr marL="0" indent="0">
              <a:buNone/>
            </a:pPr>
            <a:endParaRPr lang="en-US" sz="2040" dirty="0">
              <a:sym typeface="Wingdings" panose="05000000000000000000" pitchFamily="2" charset="2"/>
            </a:endParaRPr>
          </a:p>
          <a:p>
            <a:pPr marL="0" indent="0">
              <a:buNone/>
            </a:pPr>
            <a:r>
              <a:rPr lang="en-US" sz="2040" dirty="0">
                <a:sym typeface="Wingdings" panose="05000000000000000000" pitchFamily="2" charset="2"/>
              </a:rPr>
              <a:t>Production  Windows Server 2016, 2019 (</a:t>
            </a:r>
            <a:r>
              <a:rPr lang="en-US" sz="2040" dirty="0" err="1">
                <a:sym typeface="Wingdings" panose="05000000000000000000" pitchFamily="2" charset="2"/>
              </a:rPr>
              <a:t>ltsc</a:t>
            </a:r>
            <a:r>
              <a:rPr lang="en-US" sz="2040" dirty="0">
                <a:sym typeface="Wingdings" panose="05000000000000000000" pitchFamily="2" charset="2"/>
              </a:rPr>
              <a:t>)</a:t>
            </a:r>
            <a:endParaRPr lang="tr-TR" sz="2448" dirty="0"/>
          </a:p>
          <a:p>
            <a:endParaRPr lang="tr-TR" dirty="0"/>
          </a:p>
        </p:txBody>
      </p:sp>
      <p:pic>
        <p:nvPicPr>
          <p:cNvPr id="4" name="Picture 3">
            <a:extLst>
              <a:ext uri="{FF2B5EF4-FFF2-40B4-BE49-F238E27FC236}">
                <a16:creationId xmlns:a16="http://schemas.microsoft.com/office/drawing/2014/main" id="{D47E9827-4D87-4FCF-B578-53923E9DC75A}"/>
              </a:ext>
            </a:extLst>
          </p:cNvPr>
          <p:cNvPicPr>
            <a:picLocks noChangeAspect="1"/>
          </p:cNvPicPr>
          <p:nvPr/>
        </p:nvPicPr>
        <p:blipFill>
          <a:blip r:embed="rId3"/>
          <a:stretch>
            <a:fillRect/>
          </a:stretch>
        </p:blipFill>
        <p:spPr>
          <a:xfrm>
            <a:off x="6604470" y="748814"/>
            <a:ext cx="5468996" cy="3973986"/>
          </a:xfrm>
          <a:prstGeom prst="rect">
            <a:avLst/>
          </a:prstGeom>
        </p:spPr>
      </p:pic>
      <p:pic>
        <p:nvPicPr>
          <p:cNvPr id="7" name="Picture 6">
            <a:extLst>
              <a:ext uri="{FF2B5EF4-FFF2-40B4-BE49-F238E27FC236}">
                <a16:creationId xmlns:a16="http://schemas.microsoft.com/office/drawing/2014/main" id="{3016A316-C182-4742-B3E1-48CCD3A5065D}"/>
              </a:ext>
            </a:extLst>
          </p:cNvPr>
          <p:cNvPicPr>
            <a:picLocks noChangeAspect="1"/>
          </p:cNvPicPr>
          <p:nvPr/>
        </p:nvPicPr>
        <p:blipFill>
          <a:blip r:embed="rId4"/>
          <a:stretch>
            <a:fillRect/>
          </a:stretch>
        </p:blipFill>
        <p:spPr>
          <a:xfrm>
            <a:off x="1340400" y="1819287"/>
            <a:ext cx="3747915" cy="126838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Picture 8">
            <a:extLst>
              <a:ext uri="{FF2B5EF4-FFF2-40B4-BE49-F238E27FC236}">
                <a16:creationId xmlns:a16="http://schemas.microsoft.com/office/drawing/2014/main" id="{81A2CCD0-0496-4901-975E-B4ADF99746A7}"/>
              </a:ext>
            </a:extLst>
          </p:cNvPr>
          <p:cNvPicPr>
            <a:picLocks noChangeAspect="1"/>
          </p:cNvPicPr>
          <p:nvPr/>
        </p:nvPicPr>
        <p:blipFill>
          <a:blip r:embed="rId5"/>
          <a:stretch>
            <a:fillRect/>
          </a:stretch>
        </p:blipFill>
        <p:spPr>
          <a:xfrm>
            <a:off x="1340400" y="3695469"/>
            <a:ext cx="3747915" cy="118421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TextBox 12">
            <a:extLst>
              <a:ext uri="{FF2B5EF4-FFF2-40B4-BE49-F238E27FC236}">
                <a16:creationId xmlns:a16="http://schemas.microsoft.com/office/drawing/2014/main" id="{EEC2D592-640B-45D2-B3E5-1FC08715A20A}"/>
              </a:ext>
            </a:extLst>
          </p:cNvPr>
          <p:cNvSpPr txBox="1"/>
          <p:nvPr/>
        </p:nvSpPr>
        <p:spPr>
          <a:xfrm>
            <a:off x="928775" y="5931807"/>
            <a:ext cx="10578924" cy="594650"/>
          </a:xfrm>
          <a:prstGeom prst="rect">
            <a:avLst/>
          </a:prstGeom>
          <a:noFill/>
        </p:spPr>
        <p:txBody>
          <a:bodyPr wrap="square">
            <a:spAutoFit/>
          </a:bodyPr>
          <a:lstStyle/>
          <a:p>
            <a:pPr algn="ctr"/>
            <a:r>
              <a:rPr lang="en-US" sz="1632" dirty="0">
                <a:solidFill>
                  <a:srgbClr val="244357"/>
                </a:solidFill>
                <a:latin typeface="Open Sans" panose="020B0606030504020204" pitchFamily="34" charset="0"/>
              </a:rPr>
              <a:t>* Docker Enterprise (Windows Server) is available at no additional cost to all Windows Server 2019 and 2016 customers. Technical support is aligned to the Microsoft support entitlement and provided by Microsoft.</a:t>
            </a:r>
            <a:endParaRPr lang="LID4096" sz="1632" dirty="0"/>
          </a:p>
        </p:txBody>
      </p:sp>
    </p:spTree>
    <p:extLst>
      <p:ext uri="{BB962C8B-B14F-4D97-AF65-F5344CB8AC3E}">
        <p14:creationId xmlns:p14="http://schemas.microsoft.com/office/powerpoint/2010/main" val="31004404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Base Images</a:t>
            </a:r>
          </a:p>
        </p:txBody>
      </p:sp>
      <p:sp>
        <p:nvSpPr>
          <p:cNvPr id="6" name="Text Placeholder 5"/>
          <p:cNvSpPr>
            <a:spLocks noGrp="1"/>
          </p:cNvSpPr>
          <p:nvPr>
            <p:ph type="body" sz="quarter" idx="10"/>
          </p:nvPr>
        </p:nvSpPr>
        <p:spPr>
          <a:xfrm>
            <a:off x="596711" y="1246743"/>
            <a:ext cx="4974356" cy="5277898"/>
          </a:xfrm>
        </p:spPr>
        <p:txBody>
          <a:bodyPr/>
          <a:lstStyle/>
          <a:p>
            <a:r>
              <a:rPr lang="en-US" sz="1428" b="1" dirty="0"/>
              <a:t>Windows</a:t>
            </a:r>
          </a:p>
          <a:p>
            <a:pPr marL="0" indent="0">
              <a:buNone/>
            </a:pPr>
            <a:r>
              <a:rPr lang="en-US" sz="1428" dirty="0"/>
              <a:t>contains the full set of Windows APIs and system services (minus server roles).</a:t>
            </a:r>
          </a:p>
          <a:p>
            <a:pPr marL="0" indent="0">
              <a:buNone/>
            </a:pPr>
            <a:r>
              <a:rPr lang="en-US" sz="1428" b="1" i="1" u="sng" dirty="0"/>
              <a:t>mcr.microsoft.com/windows</a:t>
            </a:r>
          </a:p>
          <a:p>
            <a:pPr marL="0" indent="0">
              <a:buNone/>
            </a:pPr>
            <a:endParaRPr lang="en-US" sz="1428" b="1" i="1" u="sng" dirty="0"/>
          </a:p>
          <a:p>
            <a:r>
              <a:rPr lang="en-US" sz="1428" b="1" dirty="0"/>
              <a:t>Windows Server Core</a:t>
            </a:r>
          </a:p>
          <a:p>
            <a:pPr marL="0" indent="0">
              <a:buNone/>
            </a:pPr>
            <a:r>
              <a:rPr lang="en-US" sz="1428" dirty="0"/>
              <a:t>a smaller image that contains a subset of the Windows Server APIs–namely the full .NET framework. It also includes most server roles, though sadly to few, not Fax Server.</a:t>
            </a:r>
          </a:p>
          <a:p>
            <a:pPr marL="0" indent="0">
              <a:buNone/>
            </a:pPr>
            <a:r>
              <a:rPr lang="en-US" sz="1428" b="1" i="1" u="sng" dirty="0"/>
              <a:t>mcr.microsoft.com/windows/</a:t>
            </a:r>
            <a:r>
              <a:rPr lang="en-US" sz="1428" b="1" i="1" u="sng" dirty="0" err="1"/>
              <a:t>servercore</a:t>
            </a:r>
            <a:endParaRPr lang="en-US" sz="1428" b="1" i="1" u="sng" dirty="0"/>
          </a:p>
          <a:p>
            <a:pPr marL="0" indent="0">
              <a:buNone/>
            </a:pPr>
            <a:endParaRPr lang="en-US" sz="1428" dirty="0"/>
          </a:p>
          <a:p>
            <a:r>
              <a:rPr lang="en-US" sz="1428" b="1" dirty="0"/>
              <a:t>Nano Server</a:t>
            </a:r>
          </a:p>
          <a:p>
            <a:pPr marL="0" indent="0">
              <a:buNone/>
            </a:pPr>
            <a:r>
              <a:rPr lang="en-US" sz="1428" dirty="0"/>
              <a:t>the smallest Windows Server image, with support for the .NET Core APIs and some server roles.</a:t>
            </a:r>
          </a:p>
          <a:p>
            <a:pPr marL="0" indent="0">
              <a:buNone/>
            </a:pPr>
            <a:r>
              <a:rPr lang="en-US" sz="1428" b="1" i="1" u="sng" dirty="0"/>
              <a:t>mcr.microsoft.com/windows/</a:t>
            </a:r>
            <a:r>
              <a:rPr lang="en-US" sz="1428" b="1" i="1" u="sng" dirty="0" err="1"/>
              <a:t>nanoserver</a:t>
            </a:r>
            <a:endParaRPr lang="en-US" sz="1428" b="1" i="1" u="sng" dirty="0"/>
          </a:p>
          <a:p>
            <a:pPr marL="0" indent="0">
              <a:buNone/>
            </a:pPr>
            <a:endParaRPr lang="en-US" sz="1428" b="1" i="1" u="sng" dirty="0"/>
          </a:p>
          <a:p>
            <a:r>
              <a:rPr lang="en-US" sz="1428" b="1" dirty="0"/>
              <a:t>Windows IoT Core</a:t>
            </a:r>
          </a:p>
          <a:p>
            <a:pPr marL="0" indent="0">
              <a:buNone/>
            </a:pPr>
            <a:r>
              <a:rPr lang="en-US" sz="1428" dirty="0"/>
              <a:t>a version of Windows used by hardware manufacturers for small Internet of Things devices that run ARM or x86/x64 processor</a:t>
            </a:r>
          </a:p>
          <a:p>
            <a:pPr marL="0" indent="0">
              <a:buNone/>
            </a:pPr>
            <a:r>
              <a:rPr lang="en-US" sz="1428" b="1" i="1" u="sng" dirty="0"/>
              <a:t>mcr.microsoft.com/windows/</a:t>
            </a:r>
            <a:r>
              <a:rPr lang="en-US" sz="1428" b="1" i="1" u="sng" dirty="0" err="1"/>
              <a:t>iotcore</a:t>
            </a:r>
            <a:endParaRPr lang="en-US" sz="1428" b="1" i="1" u="sng" dirty="0"/>
          </a:p>
          <a:p>
            <a:pPr marL="0" indent="0">
              <a:buNone/>
            </a:pPr>
            <a:endParaRPr lang="tr-TR" sz="1428" dirty="0"/>
          </a:p>
        </p:txBody>
      </p:sp>
      <p:pic>
        <p:nvPicPr>
          <p:cNvPr id="4" name="Picture 3">
            <a:extLst>
              <a:ext uri="{FF2B5EF4-FFF2-40B4-BE49-F238E27FC236}">
                <a16:creationId xmlns:a16="http://schemas.microsoft.com/office/drawing/2014/main" id="{E63AC49B-C49A-4D40-8ACD-29ABD817A0FD}"/>
              </a:ext>
            </a:extLst>
          </p:cNvPr>
          <p:cNvPicPr>
            <a:picLocks noChangeAspect="1"/>
          </p:cNvPicPr>
          <p:nvPr/>
        </p:nvPicPr>
        <p:blipFill>
          <a:blip r:embed="rId3"/>
          <a:stretch>
            <a:fillRect/>
          </a:stretch>
        </p:blipFill>
        <p:spPr>
          <a:xfrm>
            <a:off x="6508008" y="582341"/>
            <a:ext cx="5741062" cy="2421624"/>
          </a:xfrm>
          <a:prstGeom prst="rect">
            <a:avLst/>
          </a:prstGeom>
        </p:spPr>
      </p:pic>
      <p:sp>
        <p:nvSpPr>
          <p:cNvPr id="8" name="TextBox 7">
            <a:extLst>
              <a:ext uri="{FF2B5EF4-FFF2-40B4-BE49-F238E27FC236}">
                <a16:creationId xmlns:a16="http://schemas.microsoft.com/office/drawing/2014/main" id="{595616ED-1CD8-48A6-B877-6C5B16B9A82E}"/>
              </a:ext>
            </a:extLst>
          </p:cNvPr>
          <p:cNvSpPr txBox="1"/>
          <p:nvPr/>
        </p:nvSpPr>
        <p:spPr>
          <a:xfrm>
            <a:off x="5822289" y="2450236"/>
            <a:ext cx="5655930" cy="388129"/>
          </a:xfrm>
          <a:prstGeom prst="rect">
            <a:avLst/>
          </a:prstGeom>
          <a:noFill/>
        </p:spPr>
        <p:txBody>
          <a:bodyPr wrap="square">
            <a:spAutoFit/>
          </a:bodyPr>
          <a:lstStyle/>
          <a:p>
            <a:r>
              <a:rPr lang="en-US" sz="1873" dirty="0">
                <a:sym typeface="Wingdings" panose="05000000000000000000" pitchFamily="2" charset="2"/>
              </a:rPr>
              <a:t></a:t>
            </a:r>
            <a:r>
              <a:rPr lang="LID4096" sz="1873" dirty="0"/>
              <a:t>Supports Traditional .Net Framework Applications </a:t>
            </a:r>
          </a:p>
        </p:txBody>
      </p:sp>
      <p:sp>
        <p:nvSpPr>
          <p:cNvPr id="10" name="TextBox 9">
            <a:extLst>
              <a:ext uri="{FF2B5EF4-FFF2-40B4-BE49-F238E27FC236}">
                <a16:creationId xmlns:a16="http://schemas.microsoft.com/office/drawing/2014/main" id="{FB0B2048-1A35-4660-93F1-A484869A9A62}"/>
              </a:ext>
            </a:extLst>
          </p:cNvPr>
          <p:cNvSpPr txBox="1"/>
          <p:nvPr/>
        </p:nvSpPr>
        <p:spPr>
          <a:xfrm>
            <a:off x="5822290" y="3885692"/>
            <a:ext cx="4194792" cy="388129"/>
          </a:xfrm>
          <a:prstGeom prst="rect">
            <a:avLst/>
          </a:prstGeom>
          <a:noFill/>
        </p:spPr>
        <p:txBody>
          <a:bodyPr wrap="square">
            <a:spAutoFit/>
          </a:bodyPr>
          <a:lstStyle/>
          <a:p>
            <a:r>
              <a:rPr lang="en-US" sz="1873" dirty="0">
                <a:sym typeface="Wingdings" panose="05000000000000000000" pitchFamily="2" charset="2"/>
              </a:rPr>
              <a:t></a:t>
            </a:r>
            <a:r>
              <a:rPr lang="LID4096" sz="1873" dirty="0"/>
              <a:t>Built for .Net Core Applications</a:t>
            </a:r>
          </a:p>
        </p:txBody>
      </p:sp>
      <p:sp>
        <p:nvSpPr>
          <p:cNvPr id="12" name="TextBox 11">
            <a:extLst>
              <a:ext uri="{FF2B5EF4-FFF2-40B4-BE49-F238E27FC236}">
                <a16:creationId xmlns:a16="http://schemas.microsoft.com/office/drawing/2014/main" id="{09DDDB16-CBE0-49F4-878E-B89363779DEF}"/>
              </a:ext>
            </a:extLst>
          </p:cNvPr>
          <p:cNvSpPr txBox="1"/>
          <p:nvPr/>
        </p:nvSpPr>
        <p:spPr>
          <a:xfrm>
            <a:off x="5822290" y="1110817"/>
            <a:ext cx="4194791" cy="388129"/>
          </a:xfrm>
          <a:prstGeom prst="rect">
            <a:avLst/>
          </a:prstGeom>
          <a:noFill/>
        </p:spPr>
        <p:txBody>
          <a:bodyPr wrap="square">
            <a:spAutoFit/>
          </a:bodyPr>
          <a:lstStyle/>
          <a:p>
            <a:r>
              <a:rPr lang="en-US" sz="1873" dirty="0">
                <a:sym typeface="Wingdings" panose="05000000000000000000" pitchFamily="2" charset="2"/>
              </a:rPr>
              <a:t></a:t>
            </a:r>
            <a:r>
              <a:rPr lang="LID4096" sz="1873" dirty="0"/>
              <a:t>Provides the full Windows Api set</a:t>
            </a:r>
          </a:p>
        </p:txBody>
      </p:sp>
      <p:sp>
        <p:nvSpPr>
          <p:cNvPr id="14" name="TextBox 13">
            <a:extLst>
              <a:ext uri="{FF2B5EF4-FFF2-40B4-BE49-F238E27FC236}">
                <a16:creationId xmlns:a16="http://schemas.microsoft.com/office/drawing/2014/main" id="{BA84EEF0-701F-44B7-B91D-7996BB3A76B8}"/>
              </a:ext>
            </a:extLst>
          </p:cNvPr>
          <p:cNvSpPr txBox="1"/>
          <p:nvPr/>
        </p:nvSpPr>
        <p:spPr>
          <a:xfrm>
            <a:off x="5822289" y="5183711"/>
            <a:ext cx="4194792" cy="388129"/>
          </a:xfrm>
          <a:prstGeom prst="rect">
            <a:avLst/>
          </a:prstGeom>
          <a:noFill/>
        </p:spPr>
        <p:txBody>
          <a:bodyPr wrap="square">
            <a:spAutoFit/>
          </a:bodyPr>
          <a:lstStyle/>
          <a:p>
            <a:r>
              <a:rPr lang="en-US" sz="1873" dirty="0">
                <a:sym typeface="Wingdings" panose="05000000000000000000" pitchFamily="2" charset="2"/>
              </a:rPr>
              <a:t></a:t>
            </a:r>
            <a:r>
              <a:rPr lang="LID4096" sz="1873" dirty="0"/>
              <a:t>Purpose-built for IoT applications</a:t>
            </a:r>
          </a:p>
        </p:txBody>
      </p:sp>
    </p:spTree>
    <p:extLst>
      <p:ext uri="{BB962C8B-B14F-4D97-AF65-F5344CB8AC3E}">
        <p14:creationId xmlns:p14="http://schemas.microsoft.com/office/powerpoint/2010/main" val="2893814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t>Microsoft Managed Purpose build Images</a:t>
            </a:r>
          </a:p>
        </p:txBody>
      </p:sp>
      <p:sp>
        <p:nvSpPr>
          <p:cNvPr id="6" name="Text Placeholder 5"/>
          <p:cNvSpPr>
            <a:spLocks noGrp="1"/>
          </p:cNvSpPr>
          <p:nvPr>
            <p:ph type="body" sz="quarter" idx="10"/>
          </p:nvPr>
        </p:nvSpPr>
        <p:spPr>
          <a:xfrm>
            <a:off x="596711" y="2768359"/>
            <a:ext cx="9270131" cy="3347782"/>
          </a:xfrm>
        </p:spPr>
        <p:txBody>
          <a:bodyPr/>
          <a:lstStyle/>
          <a:p>
            <a:pPr marL="0" indent="0">
              <a:buNone/>
            </a:pPr>
            <a:endParaRPr lang="tr-TR" sz="1428" dirty="0"/>
          </a:p>
          <a:p>
            <a:pPr marL="0" indent="0">
              <a:buNone/>
            </a:pPr>
            <a:r>
              <a:rPr lang="tr-TR" sz="1428" b="1" dirty="0"/>
              <a:t> .NET Framework</a:t>
            </a:r>
          </a:p>
          <a:p>
            <a:pPr marL="0" indent="0">
              <a:buNone/>
            </a:pPr>
            <a:r>
              <a:rPr lang="en-US" sz="1428" dirty="0"/>
              <a:t>- </a:t>
            </a:r>
            <a:r>
              <a:rPr lang="tr-TR" sz="1428" dirty="0"/>
              <a:t>.NET Framework SDK | https://hub.docker.com/_/microsoft-dotnet-framework-sdk/</a:t>
            </a:r>
          </a:p>
          <a:p>
            <a:pPr marL="0" indent="0">
              <a:buNone/>
            </a:pPr>
            <a:r>
              <a:rPr lang="en-US" sz="1428" dirty="0"/>
              <a:t>- </a:t>
            </a:r>
            <a:r>
              <a:rPr lang="tr-TR" sz="1428" dirty="0"/>
              <a:t>.NET Framework Runtime | https://hub.docker.com/_/microsoft-dotnet-framework-runtime/</a:t>
            </a:r>
          </a:p>
          <a:p>
            <a:pPr marL="0" indent="0">
              <a:buNone/>
            </a:pPr>
            <a:r>
              <a:rPr lang="tr-TR" sz="1428" dirty="0"/>
              <a:t>-</a:t>
            </a:r>
            <a:r>
              <a:rPr lang="en-US" sz="1428" dirty="0"/>
              <a:t> </a:t>
            </a:r>
            <a:r>
              <a:rPr lang="tr-TR" sz="1428" dirty="0"/>
              <a:t>ASP.NET Web Forms and MVC | https://hub.docker.com/_/microsoft-dotnet-framework-aspnet/</a:t>
            </a:r>
          </a:p>
          <a:p>
            <a:pPr marL="0" indent="0">
              <a:buNone/>
            </a:pPr>
            <a:r>
              <a:rPr lang="tr-TR" sz="1428" dirty="0"/>
              <a:t>-</a:t>
            </a:r>
            <a:r>
              <a:rPr lang="en-US" sz="1428" dirty="0"/>
              <a:t> </a:t>
            </a:r>
            <a:r>
              <a:rPr lang="tr-TR" sz="1428" dirty="0"/>
              <a:t>Windows Communication Foundation (WCF) | https://hub.docker.com/_/microsoft-dotnet-framework-wcf/</a:t>
            </a:r>
          </a:p>
          <a:p>
            <a:pPr marL="0" indent="0">
              <a:buNone/>
            </a:pPr>
            <a:endParaRPr lang="en-US" sz="1428" dirty="0"/>
          </a:p>
          <a:p>
            <a:pPr marL="0" indent="0">
              <a:buNone/>
            </a:pPr>
            <a:r>
              <a:rPr lang="tr-TR" sz="1428" b="1" dirty="0"/>
              <a:t>.NET Core:</a:t>
            </a:r>
          </a:p>
          <a:p>
            <a:pPr marL="0" indent="0">
              <a:buNone/>
            </a:pPr>
            <a:r>
              <a:rPr lang="tr-TR" sz="1428" dirty="0"/>
              <a:t>-</a:t>
            </a:r>
            <a:r>
              <a:rPr lang="en-US" sz="1428" dirty="0"/>
              <a:t> </a:t>
            </a:r>
            <a:r>
              <a:rPr lang="tr-TR" sz="1428" dirty="0"/>
              <a:t>.NET Core SDK | https://hub.docker.com/_/microsoft-dotnet-core-sdk/</a:t>
            </a:r>
          </a:p>
          <a:p>
            <a:pPr marL="0" indent="0">
              <a:buNone/>
            </a:pPr>
            <a:r>
              <a:rPr lang="tr-TR" sz="1428" dirty="0"/>
              <a:t>-</a:t>
            </a:r>
            <a:r>
              <a:rPr lang="en-US" sz="1428" dirty="0"/>
              <a:t> </a:t>
            </a:r>
            <a:r>
              <a:rPr lang="tr-TR" sz="1428" dirty="0"/>
              <a:t>.NET Core Runtime | https://hub.docker.com/_/microsoft-dotnet-core/</a:t>
            </a:r>
          </a:p>
          <a:p>
            <a:pPr marL="0" indent="0">
              <a:buNone/>
            </a:pPr>
            <a:r>
              <a:rPr lang="tr-TR" sz="1428" dirty="0"/>
              <a:t>-</a:t>
            </a:r>
            <a:r>
              <a:rPr lang="en-US" sz="1428" dirty="0"/>
              <a:t> </a:t>
            </a:r>
            <a:r>
              <a:rPr lang="tr-TR" sz="1428" dirty="0"/>
              <a:t>ASP.NET Core Runtime | https://hub.docker.com/_/microsoft-dotnet-core-aspnet/</a:t>
            </a:r>
          </a:p>
          <a:p>
            <a:pPr marL="0" indent="0">
              <a:buNone/>
            </a:pPr>
            <a:r>
              <a:rPr lang="tr-TR" sz="1428" b="1" dirty="0"/>
              <a:t>IIS</a:t>
            </a:r>
          </a:p>
          <a:p>
            <a:pPr marL="0" indent="0">
              <a:buNone/>
            </a:pPr>
            <a:r>
              <a:rPr lang="tr-TR" sz="1428" dirty="0"/>
              <a:t>-</a:t>
            </a:r>
            <a:r>
              <a:rPr lang="en-US" sz="1428" dirty="0"/>
              <a:t> </a:t>
            </a:r>
            <a:r>
              <a:rPr lang="tr-TR" sz="1428" dirty="0"/>
              <a:t>Server Core IIS | https://hub.docker.com/_/microsoft-windows-servercore-iis</a:t>
            </a:r>
          </a:p>
        </p:txBody>
      </p:sp>
      <p:sp>
        <p:nvSpPr>
          <p:cNvPr id="11" name="TextBox 10">
            <a:extLst>
              <a:ext uri="{FF2B5EF4-FFF2-40B4-BE49-F238E27FC236}">
                <a16:creationId xmlns:a16="http://schemas.microsoft.com/office/drawing/2014/main" id="{A4D9F38E-A887-460A-8C1E-43A0B5B12D9C}"/>
              </a:ext>
            </a:extLst>
          </p:cNvPr>
          <p:cNvSpPr txBox="1"/>
          <p:nvPr/>
        </p:nvSpPr>
        <p:spPr>
          <a:xfrm>
            <a:off x="481909" y="1316017"/>
            <a:ext cx="11237870" cy="1270002"/>
          </a:xfrm>
          <a:prstGeom prst="rect">
            <a:avLst/>
          </a:prstGeom>
          <a:noFill/>
        </p:spPr>
        <p:txBody>
          <a:bodyPr wrap="square">
            <a:spAutoFit/>
          </a:bodyPr>
          <a:lstStyle/>
          <a:p>
            <a:pPr algn="ctr"/>
            <a:r>
              <a:rPr lang="LID4096" sz="1873" dirty="0"/>
              <a:t>Do you want to use a .Net Framework or .Net Core-based application or IIS for a web application?</a:t>
            </a:r>
          </a:p>
          <a:p>
            <a:pPr algn="ctr"/>
            <a:r>
              <a:rPr lang="LID4096" sz="1873" dirty="0"/>
              <a:t>Then don't waste time</a:t>
            </a:r>
            <a:r>
              <a:rPr lang="en-US" sz="1873" dirty="0"/>
              <a:t> by</a:t>
            </a:r>
            <a:r>
              <a:rPr lang="LID4096" sz="1873" dirty="0"/>
              <a:t> </a:t>
            </a:r>
            <a:r>
              <a:rPr lang="en-US" sz="1873" dirty="0"/>
              <a:t>creating your </a:t>
            </a:r>
            <a:r>
              <a:rPr lang="en-US" sz="1873" dirty="0" err="1"/>
              <a:t>.net</a:t>
            </a:r>
            <a:r>
              <a:rPr lang="en-US" sz="1873" dirty="0"/>
              <a:t> </a:t>
            </a:r>
            <a:r>
              <a:rPr lang="en-US" sz="1873" dirty="0" err="1"/>
              <a:t>sdk</a:t>
            </a:r>
            <a:r>
              <a:rPr lang="en-US" sz="1873" dirty="0"/>
              <a:t> image top of the </a:t>
            </a:r>
            <a:r>
              <a:rPr lang="LID4096" sz="1873" dirty="0"/>
              <a:t>Server Cor</a:t>
            </a:r>
            <a:r>
              <a:rPr lang="en-US" sz="1873" dirty="0"/>
              <a:t>e.</a:t>
            </a:r>
            <a:endParaRPr lang="LID4096" sz="1873" dirty="0"/>
          </a:p>
          <a:p>
            <a:pPr algn="ctr"/>
            <a:r>
              <a:rPr lang="LID4096" sz="1873" dirty="0"/>
              <a:t>Microsoft publishes both .Net Framework and .Net Core basic images (both SDK and Runtime). Instead of creating your own .net images from scratch, always use these dotnet basic images.</a:t>
            </a:r>
          </a:p>
        </p:txBody>
      </p:sp>
    </p:spTree>
    <p:extLst>
      <p:ext uri="{BB962C8B-B14F-4D97-AF65-F5344CB8AC3E}">
        <p14:creationId xmlns:p14="http://schemas.microsoft.com/office/powerpoint/2010/main" val="19103068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1015291" y="4565005"/>
            <a:ext cx="2632494" cy="958518"/>
          </a:xfrm>
          <a:prstGeom prst="rect">
            <a:avLst/>
          </a:prstGeom>
          <a:noFill/>
        </p:spPr>
        <p:txBody>
          <a:bodyPr wrap="square" rtlCol="0">
            <a:spAutoFit/>
          </a:bodyPr>
          <a:lstStyle/>
          <a:p>
            <a:r>
              <a:rPr lang="de-DE" sz="5507" dirty="0">
                <a:solidFill>
                  <a:srgbClr val="EEEDF0"/>
                </a:solidFill>
                <a:latin typeface="Segoe UI Light" panose="020B0502040204020203" pitchFamily="34" charset="0"/>
                <a:cs typeface="Segoe UI Light" panose="020B0502040204020203" pitchFamily="34" charset="0"/>
              </a:rPr>
              <a:t>Demo&gt;</a:t>
            </a:r>
          </a:p>
        </p:txBody>
      </p:sp>
      <p:sp>
        <p:nvSpPr>
          <p:cNvPr id="7" name="TextBox 6"/>
          <p:cNvSpPr txBox="1"/>
          <p:nvPr/>
        </p:nvSpPr>
        <p:spPr>
          <a:xfrm>
            <a:off x="3271563" y="4538472"/>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1015291" y="5677318"/>
            <a:ext cx="4145989" cy="627864"/>
          </a:xfrm>
          <a:prstGeom prst="rect">
            <a:avLst/>
          </a:prstGeom>
          <a:noFill/>
        </p:spPr>
        <p:txBody>
          <a:bodyPr wrap="square" lIns="182880" tIns="146304" rIns="182880" bIns="146304" rtlCol="0">
            <a:spAutoFit/>
          </a:bodyPr>
          <a:lstStyle/>
          <a:p>
            <a:pPr>
              <a:lnSpc>
                <a:spcPct val="90000"/>
              </a:lnSpc>
              <a:spcAft>
                <a:spcPts val="600"/>
              </a:spcAft>
            </a:pPr>
            <a:r>
              <a:rPr lang="de-DE" sz="2400" dirty="0">
                <a:solidFill>
                  <a:srgbClr val="EEEDF0"/>
                </a:solidFill>
              </a:rPr>
              <a:t>Docker 101</a:t>
            </a:r>
          </a:p>
        </p:txBody>
      </p:sp>
    </p:spTree>
    <p:extLst>
      <p:ext uri="{BB962C8B-B14F-4D97-AF65-F5344CB8AC3E}">
        <p14:creationId xmlns:p14="http://schemas.microsoft.com/office/powerpoint/2010/main" val="240933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9600AAB-A907-476E-B53B-CD771A51B6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
          <a:stretch/>
        </p:blipFill>
        <p:spPr bwMode="auto">
          <a:xfrm>
            <a:off x="123825" y="69850"/>
            <a:ext cx="12188825" cy="6854825"/>
          </a:xfrm>
          <a:prstGeom prst="rect">
            <a:avLst/>
          </a:prstGeom>
          <a:solidFill>
            <a:srgbClr val="FFFFFF"/>
          </a:solidFill>
        </p:spPr>
      </p:pic>
      <p:sp>
        <p:nvSpPr>
          <p:cNvPr id="4" name="Arrow: Right 3">
            <a:extLst>
              <a:ext uri="{FF2B5EF4-FFF2-40B4-BE49-F238E27FC236}">
                <a16:creationId xmlns:a16="http://schemas.microsoft.com/office/drawing/2014/main" id="{F8F2E128-4B5B-41F1-80C4-CC9AB1B065C8}"/>
              </a:ext>
            </a:extLst>
          </p:cNvPr>
          <p:cNvSpPr/>
          <p:nvPr/>
        </p:nvSpPr>
        <p:spPr bwMode="auto">
          <a:xfrm>
            <a:off x="2483908" y="2565401"/>
            <a:ext cx="1693333" cy="720195"/>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DE" sz="2000" dirty="0">
              <a:gradFill>
                <a:gsLst>
                  <a:gs pos="0">
                    <a:srgbClr val="FFFFFF"/>
                  </a:gs>
                  <a:gs pos="100000">
                    <a:srgbClr val="FFFFFF"/>
                  </a:gs>
                </a:gsLst>
                <a:lin ang="5400000" scaled="0"/>
              </a:gradFill>
            </a:endParaRPr>
          </a:p>
        </p:txBody>
      </p:sp>
      <p:sp>
        <p:nvSpPr>
          <p:cNvPr id="5" name="Arrow: Up 4">
            <a:extLst>
              <a:ext uri="{FF2B5EF4-FFF2-40B4-BE49-F238E27FC236}">
                <a16:creationId xmlns:a16="http://schemas.microsoft.com/office/drawing/2014/main" id="{2B3C66D3-AD3D-4681-AABF-B7D8F2AED8B9}"/>
              </a:ext>
            </a:extLst>
          </p:cNvPr>
          <p:cNvSpPr/>
          <p:nvPr/>
        </p:nvSpPr>
        <p:spPr bwMode="auto">
          <a:xfrm>
            <a:off x="8881533" y="4038600"/>
            <a:ext cx="770467" cy="1168400"/>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DE"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2384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1: Docker 101</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1</a:t>
            </a:r>
          </a:p>
        </p:txBody>
      </p:sp>
    </p:spTree>
    <p:extLst>
      <p:ext uri="{BB962C8B-B14F-4D97-AF65-F5344CB8AC3E}">
        <p14:creationId xmlns:p14="http://schemas.microsoft.com/office/powerpoint/2010/main" val="308819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419101" y="2681231"/>
            <a:ext cx="3086099" cy="1403461"/>
          </a:xfrm>
          <a:solidFill>
            <a:srgbClr val="33353A">
              <a:alpha val="70000"/>
            </a:srgbClr>
          </a:solidFill>
        </p:spPr>
        <p:txBody>
          <a:bodyPr anchor="ctr"/>
          <a:lstStyle/>
          <a:p>
            <a:r>
              <a:rPr lang="en-US" sz="4400" dirty="0"/>
              <a:t>Container 101</a:t>
            </a:r>
          </a:p>
        </p:txBody>
      </p:sp>
      <p:pic>
        <p:nvPicPr>
          <p:cNvPr id="5" name="Picture 4" descr="A large body of water with a city in the background&#10;&#10;Description automatically generated">
            <a:extLst>
              <a:ext uri="{FF2B5EF4-FFF2-40B4-BE49-F238E27FC236}">
                <a16:creationId xmlns:a16="http://schemas.microsoft.com/office/drawing/2014/main" id="{1351CA64-B244-4507-91F6-ADF613D90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25" y="-1"/>
            <a:ext cx="7905650" cy="6994525"/>
          </a:xfrm>
          <a:prstGeom prst="rect">
            <a:avLst/>
          </a:prstGeom>
        </p:spPr>
      </p:pic>
    </p:spTree>
    <p:extLst>
      <p:ext uri="{BB962C8B-B14F-4D97-AF65-F5344CB8AC3E}">
        <p14:creationId xmlns:p14="http://schemas.microsoft.com/office/powerpoint/2010/main" val="64166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Pre-container era</a:t>
            </a:r>
          </a:p>
        </p:txBody>
      </p:sp>
      <p:sp>
        <p:nvSpPr>
          <p:cNvPr id="4" name="Text Placeholder 3"/>
          <p:cNvSpPr>
            <a:spLocks noGrp="1"/>
          </p:cNvSpPr>
          <p:nvPr>
            <p:ph type="body" sz="half" idx="2"/>
          </p:nvPr>
        </p:nvSpPr>
        <p:spPr/>
        <p:txBody>
          <a:bodyPr>
            <a:normAutofit/>
          </a:bodyPr>
          <a:lstStyle/>
          <a:p>
            <a:pPr marL="291436" indent="-291436">
              <a:buFontTx/>
              <a:buChar char="-"/>
            </a:pPr>
            <a:r>
              <a:rPr lang="en-US" dirty="0"/>
              <a:t>Manage</a:t>
            </a:r>
          </a:p>
          <a:p>
            <a:pPr marL="291436" indent="-291436">
              <a:buFontTx/>
              <a:buChar char="-"/>
            </a:pPr>
            <a:r>
              <a:rPr lang="en-US" dirty="0"/>
              <a:t>Update</a:t>
            </a:r>
          </a:p>
          <a:p>
            <a:pPr marL="291436" indent="-291436">
              <a:buFontTx/>
              <a:buChar char="-"/>
            </a:pPr>
            <a:r>
              <a:rPr lang="en-US" dirty="0"/>
              <a:t>Back-up</a:t>
            </a:r>
          </a:p>
          <a:p>
            <a:pPr marL="291436" indent="-291436">
              <a:buFontTx/>
              <a:buChar char="-"/>
            </a:pPr>
            <a:r>
              <a:rPr lang="en-US" dirty="0"/>
              <a:t>Maintain</a:t>
            </a:r>
          </a:p>
          <a:p>
            <a:pPr marL="291436" indent="-291436">
              <a:buFontTx/>
              <a:buChar char="-"/>
            </a:pPr>
            <a:r>
              <a:rPr lang="en-US" dirty="0"/>
              <a:t>Continuous operation for the longest time possible</a:t>
            </a:r>
          </a:p>
        </p:txBody>
      </p:sp>
      <p:sp>
        <p:nvSpPr>
          <p:cNvPr id="6" name="Content Placeholder 5"/>
          <p:cNvSpPr>
            <a:spLocks noGrp="1"/>
          </p:cNvSpPr>
          <p:nvPr>
            <p:ph idx="1"/>
          </p:nvPr>
        </p:nvSpPr>
        <p:spPr/>
        <p:txBody>
          <a:bodyPr/>
          <a:lstStyle/>
          <a:p>
            <a:endParaRPr lang="en-US" dirty="0"/>
          </a:p>
          <a:p>
            <a:endParaRPr lang="en-US" dirty="0"/>
          </a:p>
        </p:txBody>
      </p:sp>
      <p:pic>
        <p:nvPicPr>
          <p:cNvPr id="12" name="Picture 11" descr="A picture containing drawing&#10;&#10;Description automatically generated">
            <a:extLst>
              <a:ext uri="{FF2B5EF4-FFF2-40B4-BE49-F238E27FC236}">
                <a16:creationId xmlns:a16="http://schemas.microsoft.com/office/drawing/2014/main" id="{31D56353-20B8-4970-B215-FBD683CEBD1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18237" y="2253791"/>
            <a:ext cx="3419546" cy="34195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496ABC4-2861-40DF-AB2F-6098746B66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07739" y="4849836"/>
            <a:ext cx="1088037" cy="428939"/>
          </a:xfrm>
          <a:prstGeom prst="rect">
            <a:avLst/>
          </a:prstGeom>
        </p:spPr>
      </p:pic>
      <p:pic>
        <p:nvPicPr>
          <p:cNvPr id="17" name="Picture 16" descr="A close up of a logo&#10;&#10;Description automatically generated">
            <a:extLst>
              <a:ext uri="{FF2B5EF4-FFF2-40B4-BE49-F238E27FC236}">
                <a16:creationId xmlns:a16="http://schemas.microsoft.com/office/drawing/2014/main" id="{819BD6D8-6275-44C5-996A-29AEAB4B362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293691" y="4224460"/>
            <a:ext cx="1316132" cy="800860"/>
          </a:xfrm>
          <a:prstGeom prst="rect">
            <a:avLst/>
          </a:prstGeom>
        </p:spPr>
      </p:pic>
      <p:pic>
        <p:nvPicPr>
          <p:cNvPr id="20" name="Graphic 19" descr="Documentddd&#10;">
            <a:extLst>
              <a:ext uri="{FF2B5EF4-FFF2-40B4-BE49-F238E27FC236}">
                <a16:creationId xmlns:a16="http://schemas.microsoft.com/office/drawing/2014/main" id="{119F47EA-83C3-4F68-9B3F-A7054D27EA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97358" y="3758158"/>
            <a:ext cx="466302" cy="466302"/>
          </a:xfrm>
          <a:prstGeom prst="rect">
            <a:avLst/>
          </a:prstGeom>
        </p:spPr>
      </p:pic>
      <p:sp>
        <p:nvSpPr>
          <p:cNvPr id="21" name="TextBox 20">
            <a:extLst>
              <a:ext uri="{FF2B5EF4-FFF2-40B4-BE49-F238E27FC236}">
                <a16:creationId xmlns:a16="http://schemas.microsoft.com/office/drawing/2014/main" id="{B2573968-D0AD-4DAD-B3CF-5F7A55211B6B}"/>
              </a:ext>
            </a:extLst>
          </p:cNvPr>
          <p:cNvSpPr txBox="1"/>
          <p:nvPr/>
        </p:nvSpPr>
        <p:spPr>
          <a:xfrm>
            <a:off x="7537959" y="4176410"/>
            <a:ext cx="843944" cy="252692"/>
          </a:xfrm>
          <a:prstGeom prst="rect">
            <a:avLst/>
          </a:prstGeom>
          <a:noFill/>
        </p:spPr>
        <p:txBody>
          <a:bodyPr wrap="none" rtlCol="0">
            <a:spAutoFit/>
          </a:bodyPr>
          <a:lstStyle/>
          <a:p>
            <a:pPr>
              <a:lnSpc>
                <a:spcPct val="90000"/>
              </a:lnSpc>
            </a:pPr>
            <a:r>
              <a:rPr lang="en-US" sz="1122" dirty="0"/>
              <a:t>index.html</a:t>
            </a:r>
            <a:endParaRPr lang="en-DE" sz="1122" dirty="0"/>
          </a:p>
        </p:txBody>
      </p:sp>
      <p:sp>
        <p:nvSpPr>
          <p:cNvPr id="22" name="Rectangle 21">
            <a:extLst>
              <a:ext uri="{FF2B5EF4-FFF2-40B4-BE49-F238E27FC236}">
                <a16:creationId xmlns:a16="http://schemas.microsoft.com/office/drawing/2014/main" id="{73A56073-9383-4801-9012-1B75B9F436DD}"/>
              </a:ext>
            </a:extLst>
          </p:cNvPr>
          <p:cNvSpPr/>
          <p:nvPr/>
        </p:nvSpPr>
        <p:spPr>
          <a:xfrm>
            <a:off x="6968419" y="2142407"/>
            <a:ext cx="1966672" cy="542399"/>
          </a:xfrm>
          <a:prstGeom prst="rect">
            <a:avLst/>
          </a:prstGeom>
          <a:noFill/>
        </p:spPr>
        <p:txBody>
          <a:bodyPr wrap="none" lIns="93260" tIns="46630" rIns="93260" bIns="46630">
            <a:spAutoFit/>
          </a:bodyPr>
          <a:lstStyle/>
          <a:p>
            <a:pPr algn="ctr"/>
            <a:r>
              <a:rPr lang="en-US" sz="2856" dirty="0">
                <a:ln w="0"/>
                <a:solidFill>
                  <a:schemeClr val="accent1"/>
                </a:solidFill>
                <a:effectLst>
                  <a:outerShdw blurRad="38100" dist="25400" dir="5400000" algn="ctr" rotWithShape="0">
                    <a:srgbClr val="6E747A">
                      <a:alpha val="43000"/>
                    </a:srgbClr>
                  </a:outerShdw>
                </a:effectLst>
              </a:rPr>
              <a:t>webserver1</a:t>
            </a:r>
          </a:p>
        </p:txBody>
      </p:sp>
    </p:spTree>
    <p:extLst>
      <p:ext uri="{BB962C8B-B14F-4D97-AF65-F5344CB8AC3E}">
        <p14:creationId xmlns:p14="http://schemas.microsoft.com/office/powerpoint/2010/main" val="336174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era</a:t>
            </a:r>
          </a:p>
        </p:txBody>
      </p:sp>
      <p:sp>
        <p:nvSpPr>
          <p:cNvPr id="4" name="Text Placeholder 3"/>
          <p:cNvSpPr>
            <a:spLocks noGrp="1"/>
          </p:cNvSpPr>
          <p:nvPr>
            <p:ph type="body" sz="half" idx="2"/>
          </p:nvPr>
        </p:nvSpPr>
        <p:spPr/>
        <p:txBody>
          <a:bodyPr>
            <a:normAutofit fontScale="85000" lnSpcReduction="20000"/>
          </a:bodyPr>
          <a:lstStyle/>
          <a:p>
            <a:pPr marL="291436" indent="-291436">
              <a:buFontTx/>
              <a:buChar char="-"/>
            </a:pPr>
            <a:r>
              <a:rPr lang="en-US" dirty="0"/>
              <a:t>Designed for a single application to run</a:t>
            </a:r>
          </a:p>
          <a:p>
            <a:pPr marL="291436" indent="-291436">
              <a:buFontTx/>
              <a:buChar char="-"/>
            </a:pPr>
            <a:r>
              <a:rPr lang="en-US" dirty="0"/>
              <a:t>All adjustments are handled on the image level.</a:t>
            </a:r>
          </a:p>
          <a:p>
            <a:pPr marL="291436" indent="-291436">
              <a:buFontTx/>
              <a:buChar char="-"/>
            </a:pPr>
            <a:r>
              <a:rPr lang="en-US" dirty="0"/>
              <a:t>Disposable</a:t>
            </a:r>
          </a:p>
          <a:p>
            <a:pPr marL="291436" indent="-291436">
              <a:buFontTx/>
              <a:buChar char="-"/>
            </a:pPr>
            <a:r>
              <a:rPr lang="en-US" dirty="0"/>
              <a:t>It is easy to create a new container in seconds when there is a problem</a:t>
            </a:r>
          </a:p>
          <a:p>
            <a:pPr marL="291436" indent="-291436">
              <a:buFontTx/>
              <a:buChar char="-"/>
            </a:pPr>
            <a:r>
              <a:rPr lang="en-US" dirty="0"/>
              <a:t>The problems are not solved by connecting to the container. A new image is built and a new container from that image is created</a:t>
            </a:r>
          </a:p>
        </p:txBody>
      </p:sp>
      <p:sp>
        <p:nvSpPr>
          <p:cNvPr id="6" name="Content Placeholder 5"/>
          <p:cNvSpPr>
            <a:spLocks noGrp="1"/>
          </p:cNvSpPr>
          <p:nvPr>
            <p:ph idx="1"/>
          </p:nvPr>
        </p:nvSpPr>
        <p:spPr/>
        <p:txBody>
          <a:bodyPr/>
          <a:lstStyle/>
          <a:p>
            <a:endParaRPr lang="en-US" dirty="0"/>
          </a:p>
          <a:p>
            <a:endParaRPr lang="en-US" dirty="0"/>
          </a:p>
        </p:txBody>
      </p:sp>
      <p:sp>
        <p:nvSpPr>
          <p:cNvPr id="22" name="Rectangle 21">
            <a:extLst>
              <a:ext uri="{FF2B5EF4-FFF2-40B4-BE49-F238E27FC236}">
                <a16:creationId xmlns:a16="http://schemas.microsoft.com/office/drawing/2014/main" id="{73A56073-9383-4801-9012-1B75B9F436DD}"/>
              </a:ext>
            </a:extLst>
          </p:cNvPr>
          <p:cNvSpPr/>
          <p:nvPr/>
        </p:nvSpPr>
        <p:spPr>
          <a:xfrm>
            <a:off x="6777257" y="2142407"/>
            <a:ext cx="2348998" cy="973129"/>
          </a:xfrm>
          <a:prstGeom prst="rect">
            <a:avLst/>
          </a:prstGeom>
          <a:noFill/>
        </p:spPr>
        <p:txBody>
          <a:bodyPr wrap="none" lIns="93260" tIns="46630" rIns="93260" bIns="46630">
            <a:spAutoFit/>
          </a:bodyPr>
          <a:lstStyle/>
          <a:p>
            <a:pPr algn="ctr"/>
            <a:r>
              <a:rPr lang="en-US" sz="2856" dirty="0">
                <a:ln w="0"/>
                <a:solidFill>
                  <a:schemeClr val="accent1"/>
                </a:solidFill>
                <a:effectLst>
                  <a:outerShdw blurRad="38100" dist="25400" dir="5400000" algn="ctr" rotWithShape="0">
                    <a:srgbClr val="6E747A">
                      <a:alpha val="43000"/>
                    </a:srgbClr>
                  </a:outerShdw>
                </a:effectLst>
              </a:rPr>
              <a:t>7ad0fbf3eda2</a:t>
            </a:r>
          </a:p>
          <a:p>
            <a:pPr algn="ctr"/>
            <a:r>
              <a:rPr lang="en-US" sz="2856" dirty="0">
                <a:ln w="0"/>
                <a:solidFill>
                  <a:schemeClr val="accent1"/>
                </a:solidFill>
                <a:effectLst>
                  <a:outerShdw blurRad="38100" dist="25400" dir="5400000" algn="ctr" rotWithShape="0">
                    <a:srgbClr val="6E747A">
                      <a:alpha val="43000"/>
                    </a:srgbClr>
                  </a:outerShdw>
                </a:effectLst>
              </a:rPr>
              <a:t>container</a:t>
            </a:r>
          </a:p>
        </p:txBody>
      </p:sp>
      <p:pic>
        <p:nvPicPr>
          <p:cNvPr id="14" name="Picture 13" descr="A close up of a logo&#10;&#10;Description automatically generated">
            <a:extLst>
              <a:ext uri="{FF2B5EF4-FFF2-40B4-BE49-F238E27FC236}">
                <a16:creationId xmlns:a16="http://schemas.microsoft.com/office/drawing/2014/main" id="{5C9B4AAE-F319-4604-A81B-24BF0F43B3B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26606" y="3115508"/>
            <a:ext cx="1450301" cy="1450301"/>
          </a:xfrm>
          <a:prstGeom prst="rect">
            <a:avLst/>
          </a:prstGeom>
          <a:ln w="19050">
            <a:solidFill>
              <a:schemeClr val="accent3">
                <a:lumMod val="75000"/>
              </a:schemeClr>
            </a:solidFill>
          </a:ln>
        </p:spPr>
      </p:pic>
    </p:spTree>
    <p:extLst>
      <p:ext uri="{BB962C8B-B14F-4D97-AF65-F5344CB8AC3E}">
        <p14:creationId xmlns:p14="http://schemas.microsoft.com/office/powerpoint/2010/main" val="5307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approach</a:t>
            </a:r>
          </a:p>
        </p:txBody>
      </p:sp>
      <p:sp>
        <p:nvSpPr>
          <p:cNvPr id="5" name="Content Placeholder 4"/>
          <p:cNvSpPr>
            <a:spLocks noGrp="1"/>
          </p:cNvSpPr>
          <p:nvPr>
            <p:ph sz="half" idx="1"/>
          </p:nvPr>
        </p:nvSpPr>
        <p:spPr/>
        <p:txBody>
          <a:bodyPr/>
          <a:lstStyle/>
          <a:p>
            <a:pPr marL="0" indent="0" algn="ctr">
              <a:buNone/>
            </a:pPr>
            <a:r>
              <a:rPr lang="en-US" dirty="0"/>
              <a:t>Old Way (Servers)</a:t>
            </a:r>
          </a:p>
        </p:txBody>
      </p:sp>
      <p:sp>
        <p:nvSpPr>
          <p:cNvPr id="7" name="Content Placeholder 6">
            <a:extLst>
              <a:ext uri="{FF2B5EF4-FFF2-40B4-BE49-F238E27FC236}">
                <a16:creationId xmlns:a16="http://schemas.microsoft.com/office/drawing/2014/main" id="{5F435E6C-674F-4B09-9E29-427F73629E6C}"/>
              </a:ext>
            </a:extLst>
          </p:cNvPr>
          <p:cNvSpPr>
            <a:spLocks noGrp="1"/>
          </p:cNvSpPr>
          <p:nvPr>
            <p:ph sz="half" idx="2"/>
          </p:nvPr>
        </p:nvSpPr>
        <p:spPr/>
        <p:txBody>
          <a:bodyPr/>
          <a:lstStyle/>
          <a:p>
            <a:pPr marL="0" indent="0" algn="ctr">
              <a:buNone/>
            </a:pPr>
            <a:r>
              <a:rPr lang="en-US" dirty="0"/>
              <a:t>New way (Containers)</a:t>
            </a:r>
            <a:endParaRPr lang="en-DE" dirty="0"/>
          </a:p>
        </p:txBody>
      </p:sp>
      <p:pic>
        <p:nvPicPr>
          <p:cNvPr id="9" name="Picture 8" descr="A person wearing a suit and tie&#10;&#10;Description automatically generated">
            <a:extLst>
              <a:ext uri="{FF2B5EF4-FFF2-40B4-BE49-F238E27FC236}">
                <a16:creationId xmlns:a16="http://schemas.microsoft.com/office/drawing/2014/main" id="{DC5DFDA8-2B62-4ECB-87A4-6B1FA94CA70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3468" y="2551336"/>
            <a:ext cx="2511088" cy="3730413"/>
          </a:xfrm>
          <a:prstGeom prst="rect">
            <a:avLst/>
          </a:prstGeom>
        </p:spPr>
      </p:pic>
      <p:pic>
        <p:nvPicPr>
          <p:cNvPr id="12" name="Picture 11" descr="A person in a blue shirt&#10;&#10;Description automatically generated">
            <a:extLst>
              <a:ext uri="{FF2B5EF4-FFF2-40B4-BE49-F238E27FC236}">
                <a16:creationId xmlns:a16="http://schemas.microsoft.com/office/drawing/2014/main" id="{EB1C6FD1-1566-4CD2-8877-187CBA8250C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270524" y="2551336"/>
            <a:ext cx="2713881" cy="3730413"/>
          </a:xfrm>
          <a:prstGeom prst="rect">
            <a:avLst/>
          </a:prstGeom>
        </p:spPr>
      </p:pic>
    </p:spTree>
    <p:extLst>
      <p:ext uri="{BB962C8B-B14F-4D97-AF65-F5344CB8AC3E}">
        <p14:creationId xmlns:p14="http://schemas.microsoft.com/office/powerpoint/2010/main" val="269684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Content Placeholder 4"/>
          <p:cNvSpPr>
            <a:spLocks noGrp="1"/>
          </p:cNvSpPr>
          <p:nvPr>
            <p:ph sz="half" idx="1"/>
          </p:nvPr>
        </p:nvSpPr>
        <p:spPr>
          <a:xfrm>
            <a:off x="731837" y="1884220"/>
            <a:ext cx="10972800" cy="4397000"/>
          </a:xfrm>
        </p:spPr>
        <p:txBody>
          <a:bodyPr>
            <a:normAutofit lnSpcReduction="10000"/>
          </a:bodyPr>
          <a:lstStyle/>
          <a:p>
            <a:pPr marL="0" indent="0" algn="ctr">
              <a:buNone/>
            </a:pPr>
            <a:r>
              <a:rPr lang="en-US" dirty="0"/>
              <a:t>1: Containers are built to run single application. (One application per container)</a:t>
            </a:r>
          </a:p>
          <a:p>
            <a:pPr marL="0" indent="0" algn="ctr">
              <a:buNone/>
            </a:pPr>
            <a:endParaRPr lang="en-US" dirty="0"/>
          </a:p>
          <a:p>
            <a:pPr marL="0" indent="0" algn="ctr">
              <a:buNone/>
            </a:pPr>
            <a:r>
              <a:rPr lang="en-US" dirty="0"/>
              <a:t>2: Containers are created from objects that we call image, where all the requirements for this single application to be prepared in advance. All these container-related requirements are expected to be completed at the image level.</a:t>
            </a:r>
          </a:p>
          <a:p>
            <a:pPr marL="0" indent="0" algn="ctr">
              <a:buNone/>
            </a:pPr>
            <a:endParaRPr lang="en-US" dirty="0"/>
          </a:p>
          <a:p>
            <a:pPr marL="0" indent="0" algn="ctr">
              <a:buNone/>
            </a:pPr>
            <a:r>
              <a:rPr lang="en-US" dirty="0"/>
              <a:t>3: Containers are disposable, and images are immutable. </a:t>
            </a:r>
          </a:p>
          <a:p>
            <a:pPr marL="0" indent="0" algn="ctr">
              <a:buNone/>
            </a:pPr>
            <a:endParaRPr lang="en-US" dirty="0"/>
          </a:p>
          <a:p>
            <a:pPr marL="0" indent="0" algn="ctr">
              <a:buNone/>
            </a:pPr>
            <a:r>
              <a:rPr lang="en-US" dirty="0"/>
              <a:t>4: If there is a problem in the container, this is not solved by connecting to the container. The container is stopped, and a new container is created from scratch. If the problem is related to settings or config, the problem is solved by creating a new image with fixed files in it and a new container is created by that new image. </a:t>
            </a:r>
          </a:p>
        </p:txBody>
      </p:sp>
    </p:spTree>
    <p:extLst>
      <p:ext uri="{BB962C8B-B14F-4D97-AF65-F5344CB8AC3E}">
        <p14:creationId xmlns:p14="http://schemas.microsoft.com/office/powerpoint/2010/main" val="417457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56" dirty="0"/>
              <a:t>Union File System</a:t>
            </a:r>
          </a:p>
        </p:txBody>
      </p:sp>
      <p:sp>
        <p:nvSpPr>
          <p:cNvPr id="17" name="TextBox 16">
            <a:extLst>
              <a:ext uri="{FF2B5EF4-FFF2-40B4-BE49-F238E27FC236}">
                <a16:creationId xmlns:a16="http://schemas.microsoft.com/office/drawing/2014/main" id="{169C8B33-90E2-4829-9FF9-21714F0C1833}"/>
              </a:ext>
            </a:extLst>
          </p:cNvPr>
          <p:cNvSpPr txBox="1"/>
          <p:nvPr/>
        </p:nvSpPr>
        <p:spPr>
          <a:xfrm>
            <a:off x="5416992" y="5143986"/>
            <a:ext cx="1602490" cy="431400"/>
          </a:xfrm>
          <a:prstGeom prst="rect">
            <a:avLst/>
          </a:prstGeom>
          <a:noFill/>
        </p:spPr>
        <p:txBody>
          <a:bodyPr wrap="none" rtlCol="0">
            <a:spAutoFit/>
          </a:bodyPr>
          <a:lstStyle/>
          <a:p>
            <a:pPr algn="ctr">
              <a:lnSpc>
                <a:spcPct val="90000"/>
              </a:lnSpc>
            </a:pPr>
            <a:r>
              <a:rPr lang="en-US" sz="2448" b="1" dirty="0"/>
              <a:t>app1:latest</a:t>
            </a:r>
            <a:endParaRPr lang="en-DE" sz="2448" b="1" dirty="0"/>
          </a:p>
        </p:txBody>
      </p:sp>
      <p:grpSp>
        <p:nvGrpSpPr>
          <p:cNvPr id="5" name="Group 4">
            <a:extLst>
              <a:ext uri="{FF2B5EF4-FFF2-40B4-BE49-F238E27FC236}">
                <a16:creationId xmlns:a16="http://schemas.microsoft.com/office/drawing/2014/main" id="{4EE25EE6-A482-4B50-8442-DB351CB2EAE5}"/>
              </a:ext>
            </a:extLst>
          </p:cNvPr>
          <p:cNvGrpSpPr/>
          <p:nvPr/>
        </p:nvGrpSpPr>
        <p:grpSpPr>
          <a:xfrm>
            <a:off x="3498141" y="2660576"/>
            <a:ext cx="5440184" cy="2321723"/>
            <a:chOff x="1522414" y="2149117"/>
            <a:chExt cx="9143997" cy="3489685"/>
          </a:xfrm>
        </p:grpSpPr>
        <p:sp>
          <p:nvSpPr>
            <p:cNvPr id="11" name="Freeform: Shape 10">
              <a:extLst>
                <a:ext uri="{FF2B5EF4-FFF2-40B4-BE49-F238E27FC236}">
                  <a16:creationId xmlns:a16="http://schemas.microsoft.com/office/drawing/2014/main" id="{B86467CE-1AAD-4E24-A398-E36E193318DF}"/>
                </a:ext>
              </a:extLst>
            </p:cNvPr>
            <p:cNvSpPr/>
            <p:nvPr/>
          </p:nvSpPr>
          <p:spPr>
            <a:xfrm>
              <a:off x="1522414" y="2149117"/>
              <a:ext cx="9143997" cy="3489685"/>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solidFill>
              <a:schemeClr val="accent1">
                <a:lumMod val="60000"/>
                <a:lumOff val="40000"/>
              </a:schemeClr>
            </a:solidFill>
            <a:ln w="51858" cap="flat">
              <a:solidFill>
                <a:schemeClr val="accent1"/>
              </a:solidFill>
              <a:prstDash val="solid"/>
              <a:miter/>
            </a:ln>
          </p:spPr>
          <p:txBody>
            <a:bodyPr rtlCol="0" anchor="ctr"/>
            <a:lstStyle/>
            <a:p>
              <a:endParaRPr lang="en-DE" sz="1873" dirty="0">
                <a:solidFill>
                  <a:schemeClr val="bg1"/>
                </a:solidFill>
              </a:endParaRPr>
            </a:p>
          </p:txBody>
        </p:sp>
        <p:sp>
          <p:nvSpPr>
            <p:cNvPr id="23" name="Rectangle 22">
              <a:extLst>
                <a:ext uri="{FF2B5EF4-FFF2-40B4-BE49-F238E27FC236}">
                  <a16:creationId xmlns:a16="http://schemas.microsoft.com/office/drawing/2014/main" id="{39AFE9D8-5918-4289-A0CD-82E162DA4574}"/>
                </a:ext>
              </a:extLst>
            </p:cNvPr>
            <p:cNvSpPr/>
            <p:nvPr/>
          </p:nvSpPr>
          <p:spPr>
            <a:xfrm>
              <a:off x="1844527" y="2689788"/>
              <a:ext cx="8499770" cy="2558162"/>
            </a:xfrm>
            <a:prstGeom prst="rect">
              <a:avLst/>
            </a:prstGeom>
            <a:solidFill>
              <a:schemeClr val="accent1">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1">
                      <a:lumMod val="20000"/>
                      <a:lumOff val="80000"/>
                    </a:schemeClr>
                  </a:solidFill>
                </a:rPr>
                <a:t>/bin   /</a:t>
              </a:r>
              <a:r>
                <a:rPr lang="en-US" sz="1800" b="1" dirty="0" err="1">
                  <a:solidFill>
                    <a:schemeClr val="accent1">
                      <a:lumMod val="20000"/>
                      <a:lumOff val="80000"/>
                    </a:schemeClr>
                  </a:solidFill>
                </a:rPr>
                <a:t>etc</a:t>
              </a:r>
              <a:r>
                <a:rPr lang="en-US" sz="1800" b="1" dirty="0">
                  <a:solidFill>
                    <a:schemeClr val="accent1">
                      <a:lumMod val="20000"/>
                      <a:lumOff val="80000"/>
                    </a:schemeClr>
                  </a:solidFill>
                </a:rPr>
                <a:t>   /lib   /</a:t>
              </a:r>
              <a:r>
                <a:rPr lang="en-US" sz="1800" b="1" dirty="0" err="1">
                  <a:solidFill>
                    <a:schemeClr val="accent1">
                      <a:lumMod val="20000"/>
                      <a:lumOff val="80000"/>
                    </a:schemeClr>
                  </a:solidFill>
                </a:rPr>
                <a:t>mnt</a:t>
              </a:r>
              <a:r>
                <a:rPr lang="en-US" sz="1800" b="1" dirty="0">
                  <a:solidFill>
                    <a:schemeClr val="accent1">
                      <a:lumMod val="20000"/>
                      <a:lumOff val="80000"/>
                    </a:schemeClr>
                  </a:solidFill>
                </a:rPr>
                <a:t>   /opt   /root   /</a:t>
              </a:r>
              <a:r>
                <a:rPr lang="en-US" sz="1800" b="1" dirty="0" err="1">
                  <a:solidFill>
                    <a:schemeClr val="accent1">
                      <a:lumMod val="20000"/>
                      <a:lumOff val="80000"/>
                    </a:schemeClr>
                  </a:solidFill>
                </a:rPr>
                <a:t>sbin</a:t>
              </a:r>
              <a:r>
                <a:rPr lang="en-US" sz="1800" b="1" dirty="0">
                  <a:solidFill>
                    <a:schemeClr val="accent1">
                      <a:lumMod val="20000"/>
                      <a:lumOff val="80000"/>
                    </a:schemeClr>
                  </a:solidFill>
                </a:rPr>
                <a:t>   /sys   /</a:t>
              </a:r>
              <a:r>
                <a:rPr lang="en-US" sz="1800" b="1" dirty="0" err="1">
                  <a:solidFill>
                    <a:schemeClr val="accent1">
                      <a:lumMod val="20000"/>
                      <a:lumOff val="80000"/>
                    </a:schemeClr>
                  </a:solidFill>
                </a:rPr>
                <a:t>usr</a:t>
              </a:r>
              <a:r>
                <a:rPr lang="en-US" sz="1800" b="1" dirty="0">
                  <a:solidFill>
                    <a:schemeClr val="accent1">
                      <a:lumMod val="20000"/>
                      <a:lumOff val="80000"/>
                    </a:schemeClr>
                  </a:solidFill>
                </a:rPr>
                <a:t>   /</a:t>
              </a:r>
              <a:r>
                <a:rPr lang="nn-NO" sz="1800" b="1" dirty="0">
                  <a:solidFill>
                    <a:schemeClr val="accent1">
                      <a:lumMod val="20000"/>
                      <a:lumOff val="80000"/>
                    </a:schemeClr>
                  </a:solidFill>
                </a:rPr>
                <a:t>dev  /media   /proc   /run  /srv   /tmp /app/app1.java      /test/</a:t>
              </a:r>
              <a:endParaRPr lang="en-DE" sz="1800" b="1" dirty="0">
                <a:solidFill>
                  <a:schemeClr val="accent1">
                    <a:lumMod val="20000"/>
                    <a:lumOff val="80000"/>
                  </a:schemeClr>
                </a:solidFill>
              </a:endParaRPr>
            </a:p>
            <a:p>
              <a:pPr algn="ctr"/>
              <a:r>
                <a:rPr lang="en-US" sz="2400" dirty="0">
                  <a:solidFill>
                    <a:schemeClr val="accent1">
                      <a:lumMod val="20000"/>
                      <a:lumOff val="80000"/>
                    </a:schemeClr>
                  </a:solidFill>
                </a:rPr>
                <a:t> </a:t>
              </a:r>
            </a:p>
          </p:txBody>
        </p:sp>
      </p:grpSp>
      <p:sp>
        <p:nvSpPr>
          <p:cNvPr id="8" name="Rectangle 7">
            <a:extLst>
              <a:ext uri="{FF2B5EF4-FFF2-40B4-BE49-F238E27FC236}">
                <a16:creationId xmlns:a16="http://schemas.microsoft.com/office/drawing/2014/main" id="{0E9C44A8-2A72-44B6-B482-11B0FBEC6220}"/>
              </a:ext>
            </a:extLst>
          </p:cNvPr>
          <p:cNvSpPr/>
          <p:nvPr/>
        </p:nvSpPr>
        <p:spPr>
          <a:xfrm>
            <a:off x="4950623" y="4083976"/>
            <a:ext cx="2623367" cy="832834"/>
          </a:xfrm>
          <a:prstGeom prst="rect">
            <a:avLst/>
          </a:prstGeom>
          <a:noFill/>
        </p:spPr>
        <p:txBody>
          <a:bodyPr wrap="none" lIns="93260" tIns="46630" rIns="93260" bIns="4663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Image</a:t>
            </a:r>
          </a:p>
          <a:p>
            <a:pPr algn="ctr"/>
            <a:r>
              <a:rPr lang="en-US" sz="2400" dirty="0">
                <a:ln w="0"/>
                <a:solidFill>
                  <a:schemeClr val="accent1"/>
                </a:solidFill>
                <a:effectLst>
                  <a:outerShdw blurRad="38100" dist="25400" dir="5400000" algn="ctr" rotWithShape="0">
                    <a:srgbClr val="6E747A">
                      <a:alpha val="43000"/>
                    </a:srgbClr>
                  </a:outerShdw>
                </a:effectLst>
              </a:rPr>
              <a:t>(Read-only Layers)</a:t>
            </a:r>
          </a:p>
        </p:txBody>
      </p:sp>
      <p:grpSp>
        <p:nvGrpSpPr>
          <p:cNvPr id="20" name="Group 19">
            <a:extLst>
              <a:ext uri="{FF2B5EF4-FFF2-40B4-BE49-F238E27FC236}">
                <a16:creationId xmlns:a16="http://schemas.microsoft.com/office/drawing/2014/main" id="{87D0BCA1-6C55-43C0-AAFB-DB5E3619B18A}"/>
              </a:ext>
            </a:extLst>
          </p:cNvPr>
          <p:cNvGrpSpPr/>
          <p:nvPr/>
        </p:nvGrpSpPr>
        <p:grpSpPr>
          <a:xfrm>
            <a:off x="3498141" y="1433940"/>
            <a:ext cx="5440184" cy="999461"/>
            <a:chOff x="3351212" y="2432178"/>
            <a:chExt cx="5486400" cy="622300"/>
          </a:xfrm>
        </p:grpSpPr>
        <p:sp>
          <p:nvSpPr>
            <p:cNvPr id="22" name="Freeform: Shape 21">
              <a:extLst>
                <a:ext uri="{FF2B5EF4-FFF2-40B4-BE49-F238E27FC236}">
                  <a16:creationId xmlns:a16="http://schemas.microsoft.com/office/drawing/2014/main" id="{84DAD454-AB89-4BEE-94ED-CBC1CCDBD3F0}"/>
                </a:ext>
              </a:extLst>
            </p:cNvPr>
            <p:cNvSpPr/>
            <p:nvPr/>
          </p:nvSpPr>
          <p:spPr>
            <a:xfrm>
              <a:off x="3351212" y="2432178"/>
              <a:ext cx="54864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DE" sz="1873"/>
            </a:p>
          </p:txBody>
        </p:sp>
        <p:sp>
          <p:nvSpPr>
            <p:cNvPr id="19" name="Rectangle 18">
              <a:extLst>
                <a:ext uri="{FF2B5EF4-FFF2-40B4-BE49-F238E27FC236}">
                  <a16:creationId xmlns:a16="http://schemas.microsoft.com/office/drawing/2014/main" id="{DAE10E86-FBB7-4305-AF26-47587D990AAC}"/>
                </a:ext>
              </a:extLst>
            </p:cNvPr>
            <p:cNvSpPr/>
            <p:nvPr/>
          </p:nvSpPr>
          <p:spPr>
            <a:xfrm>
              <a:off x="3738560" y="2432178"/>
              <a:ext cx="4800599" cy="40975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73" dirty="0"/>
                <a:t>Writable layer of Container</a:t>
              </a:r>
              <a:endParaRPr lang="en-DE" sz="1873" dirty="0"/>
            </a:p>
          </p:txBody>
        </p:sp>
      </p:grpSp>
      <p:sp>
        <p:nvSpPr>
          <p:cNvPr id="24" name="TextBox 23">
            <a:extLst>
              <a:ext uri="{FF2B5EF4-FFF2-40B4-BE49-F238E27FC236}">
                <a16:creationId xmlns:a16="http://schemas.microsoft.com/office/drawing/2014/main" id="{1091DC78-D785-451C-B047-A0DC27A67435}"/>
              </a:ext>
            </a:extLst>
          </p:cNvPr>
          <p:cNvSpPr txBox="1"/>
          <p:nvPr/>
        </p:nvSpPr>
        <p:spPr>
          <a:xfrm>
            <a:off x="7311868" y="3750329"/>
            <a:ext cx="743595" cy="440121"/>
          </a:xfrm>
          <a:prstGeom prst="rect">
            <a:avLst/>
          </a:prstGeom>
          <a:noFill/>
        </p:spPr>
        <p:txBody>
          <a:bodyPr wrap="square">
            <a:spAutoFit/>
          </a:bodyPr>
          <a:lstStyle/>
          <a:p>
            <a:pPr algn="ctr"/>
            <a:r>
              <a:rPr lang="nn-NO" sz="2000" b="1" dirty="0">
                <a:solidFill>
                  <a:schemeClr val="accent1">
                    <a:lumMod val="20000"/>
                    <a:lumOff val="80000"/>
                  </a:schemeClr>
                </a:solidFill>
              </a:rPr>
              <a:t>a.txt</a:t>
            </a:r>
            <a:endParaRPr lang="en-DE" sz="2000" b="1" dirty="0">
              <a:solidFill>
                <a:schemeClr val="accent1">
                  <a:lumMod val="20000"/>
                  <a:lumOff val="80000"/>
                </a:schemeClr>
              </a:solidFill>
            </a:endParaRPr>
          </a:p>
        </p:txBody>
      </p:sp>
      <p:sp>
        <p:nvSpPr>
          <p:cNvPr id="14" name="TextBox 13">
            <a:extLst>
              <a:ext uri="{FF2B5EF4-FFF2-40B4-BE49-F238E27FC236}">
                <a16:creationId xmlns:a16="http://schemas.microsoft.com/office/drawing/2014/main" id="{777F15AC-3A56-4E11-AA70-55CF97D71E8B}"/>
              </a:ext>
            </a:extLst>
          </p:cNvPr>
          <p:cNvSpPr txBox="1"/>
          <p:nvPr/>
        </p:nvSpPr>
        <p:spPr>
          <a:xfrm>
            <a:off x="7311867" y="3750329"/>
            <a:ext cx="743595" cy="440121"/>
          </a:xfrm>
          <a:prstGeom prst="rect">
            <a:avLst/>
          </a:prstGeom>
          <a:noFill/>
        </p:spPr>
        <p:txBody>
          <a:bodyPr wrap="square">
            <a:spAutoFit/>
          </a:bodyPr>
          <a:lstStyle/>
          <a:p>
            <a:pPr algn="ctr"/>
            <a:r>
              <a:rPr lang="nn-NO" sz="2000" b="1" dirty="0">
                <a:solidFill>
                  <a:schemeClr val="accent1">
                    <a:lumMod val="20000"/>
                    <a:lumOff val="80000"/>
                  </a:schemeClr>
                </a:solidFill>
              </a:rPr>
              <a:t>a.txt</a:t>
            </a:r>
            <a:endParaRPr lang="en-DE" sz="2000" b="1" dirty="0">
              <a:solidFill>
                <a:schemeClr val="accent1">
                  <a:lumMod val="20000"/>
                  <a:lumOff val="80000"/>
                </a:schemeClr>
              </a:solidFill>
            </a:endParaRPr>
          </a:p>
        </p:txBody>
      </p:sp>
    </p:spTree>
    <p:extLst>
      <p:ext uri="{BB962C8B-B14F-4D97-AF65-F5344CB8AC3E}">
        <p14:creationId xmlns:p14="http://schemas.microsoft.com/office/powerpoint/2010/main" val="122107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grpId="0" nodeType="clickEffect">
                                  <p:stCondLst>
                                    <p:cond delay="0"/>
                                  </p:stCondLst>
                                  <p:childTnLst>
                                    <p:animClr clrSpc="hsl" dir="cw">
                                      <p:cBhvr override="childStyle">
                                        <p:cTn id="13" dur="500" fill="hold"/>
                                        <p:tgtEl>
                                          <p:spTgt spid="24"/>
                                        </p:tgtEl>
                                        <p:attrNameLst>
                                          <p:attrName>style.color</p:attrName>
                                        </p:attrNameLst>
                                      </p:cBhvr>
                                      <p:by>
                                        <p:hsl h="7200000" s="0" l="0"/>
                                      </p:by>
                                    </p:animClr>
                                    <p:animClr clrSpc="hsl" dir="cw">
                                      <p:cBhvr>
                                        <p:cTn id="14" dur="500" fill="hold"/>
                                        <p:tgtEl>
                                          <p:spTgt spid="24"/>
                                        </p:tgtEl>
                                        <p:attrNameLst>
                                          <p:attrName>fillcolor</p:attrName>
                                        </p:attrNameLst>
                                      </p:cBhvr>
                                      <p:by>
                                        <p:hsl h="7200000" s="0" l="0"/>
                                      </p:by>
                                    </p:animClr>
                                    <p:animClr clrSpc="hsl" dir="cw">
                                      <p:cBhvr>
                                        <p:cTn id="15" dur="500" fill="hold"/>
                                        <p:tgtEl>
                                          <p:spTgt spid="24"/>
                                        </p:tgtEl>
                                        <p:attrNameLst>
                                          <p:attrName>stroke.color</p:attrName>
                                        </p:attrNameLst>
                                      </p:cBhvr>
                                      <p:by>
                                        <p:hsl h="7200000" s="0" l="0"/>
                                      </p:by>
                                    </p:animClr>
                                    <p:set>
                                      <p:cBhvr>
                                        <p:cTn id="16" dur="500" fill="hold"/>
                                        <p:tgtEl>
                                          <p:spTgt spid="24"/>
                                        </p:tgtEl>
                                        <p:attrNameLst>
                                          <p:attrName>fill.type</p:attrName>
                                        </p:attrNameLst>
                                      </p:cBhvr>
                                      <p:to>
                                        <p:strVal val="solid"/>
                                      </p:to>
                                    </p:set>
                                  </p:childTnLst>
                                </p:cTn>
                              </p:par>
                              <p:par>
                                <p:cTn id="17" presetID="42" presetClass="path" presetSubtype="0" accel="50000" decel="50000" fill="hold" grpId="0" nodeType="withEffect">
                                  <p:stCondLst>
                                    <p:cond delay="0"/>
                                  </p:stCondLst>
                                  <p:childTnLst>
                                    <p:animMotion origin="layout" path="M 2.3998E-7 4.95688E-6 L 0.00051 -0.2685 " pathEditMode="relative" rAng="0" ptsTypes="AA">
                                      <p:cBhvr>
                                        <p:cTn id="18" dur="2000" fill="hold"/>
                                        <p:tgtEl>
                                          <p:spTgt spid="14"/>
                                        </p:tgtEl>
                                        <p:attrNameLst>
                                          <p:attrName>ppt_x</p:attrName>
                                          <p:attrName>ppt_y</p:attrName>
                                        </p:attrNameLst>
                                      </p:cBhvr>
                                      <p:rCtr x="26" y="-134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56" dirty="0"/>
              <a:t>2 containers from the same image</a:t>
            </a:r>
          </a:p>
        </p:txBody>
      </p:sp>
      <p:grpSp>
        <p:nvGrpSpPr>
          <p:cNvPr id="6" name="Graphic 4" descr="Server">
            <a:extLst>
              <a:ext uri="{FF2B5EF4-FFF2-40B4-BE49-F238E27FC236}">
                <a16:creationId xmlns:a16="http://schemas.microsoft.com/office/drawing/2014/main" id="{A556D248-FE0F-44B6-9510-8C2A9AA151EC}"/>
              </a:ext>
            </a:extLst>
          </p:cNvPr>
          <p:cNvGrpSpPr/>
          <p:nvPr/>
        </p:nvGrpSpPr>
        <p:grpSpPr>
          <a:xfrm>
            <a:off x="5052483" y="4229096"/>
            <a:ext cx="2331508" cy="1677391"/>
            <a:chOff x="3744912" y="3094831"/>
            <a:chExt cx="2489200" cy="2178050"/>
          </a:xfrm>
        </p:grpSpPr>
        <p:sp>
          <p:nvSpPr>
            <p:cNvPr id="11" name="Freeform: Shape 10">
              <a:extLst>
                <a:ext uri="{FF2B5EF4-FFF2-40B4-BE49-F238E27FC236}">
                  <a16:creationId xmlns:a16="http://schemas.microsoft.com/office/drawing/2014/main" id="{B86467CE-1AAD-4E24-A398-E36E193318DF}"/>
                </a:ext>
              </a:extLst>
            </p:cNvPr>
            <p:cNvSpPr/>
            <p:nvPr/>
          </p:nvSpPr>
          <p:spPr>
            <a:xfrm>
              <a:off x="3744912" y="4650581"/>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solidFill>
              <a:schemeClr val="lt1"/>
            </a:solidFill>
            <a:ln w="51858" cap="flat">
              <a:solidFill>
                <a:schemeClr val="accent1"/>
              </a:solidFill>
              <a:prstDash val="solid"/>
              <a:miter/>
            </a:ln>
          </p:spPr>
          <p:txBody>
            <a:bodyPr rtlCol="0" anchor="ctr"/>
            <a:lstStyle/>
            <a:p>
              <a:endParaRPr lang="en-DE" sz="1873"/>
            </a:p>
          </p:txBody>
        </p:sp>
        <p:sp>
          <p:nvSpPr>
            <p:cNvPr id="12" name="Freeform: Shape 11">
              <a:extLst>
                <a:ext uri="{FF2B5EF4-FFF2-40B4-BE49-F238E27FC236}">
                  <a16:creationId xmlns:a16="http://schemas.microsoft.com/office/drawing/2014/main" id="{55B72037-C9A3-403B-8C6D-0FC649C2757C}"/>
                </a:ext>
              </a:extLst>
            </p:cNvPr>
            <p:cNvSpPr/>
            <p:nvPr/>
          </p:nvSpPr>
          <p:spPr>
            <a:xfrm>
              <a:off x="3744912" y="3872706"/>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solidFill>
              <a:schemeClr val="lt1"/>
            </a:solidFill>
            <a:ln w="51858" cap="flat">
              <a:solidFill>
                <a:schemeClr val="accent1"/>
              </a:solidFill>
              <a:prstDash val="solid"/>
              <a:miter/>
            </a:ln>
          </p:spPr>
          <p:txBody>
            <a:bodyPr rtlCol="0" anchor="ctr"/>
            <a:lstStyle/>
            <a:p>
              <a:endParaRPr lang="en-DE" sz="1873" dirty="0"/>
            </a:p>
          </p:txBody>
        </p:sp>
        <p:sp>
          <p:nvSpPr>
            <p:cNvPr id="13" name="Freeform: Shape 12">
              <a:extLst>
                <a:ext uri="{FF2B5EF4-FFF2-40B4-BE49-F238E27FC236}">
                  <a16:creationId xmlns:a16="http://schemas.microsoft.com/office/drawing/2014/main" id="{191EFD9F-C7F8-43BE-9FBA-A3E1062144B4}"/>
                </a:ext>
              </a:extLst>
            </p:cNvPr>
            <p:cNvSpPr/>
            <p:nvPr/>
          </p:nvSpPr>
          <p:spPr>
            <a:xfrm>
              <a:off x="3744912" y="3094831"/>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solidFill>
              <a:schemeClr val="lt1"/>
            </a:solidFill>
            <a:ln w="51858" cap="flat">
              <a:solidFill>
                <a:schemeClr val="accent1"/>
              </a:solidFill>
              <a:prstDash val="solid"/>
              <a:miter/>
            </a:ln>
          </p:spPr>
          <p:txBody>
            <a:bodyPr rtlCol="0" anchor="ctr"/>
            <a:lstStyle/>
            <a:p>
              <a:endParaRPr lang="en-DE" sz="1873" dirty="0"/>
            </a:p>
          </p:txBody>
        </p:sp>
      </p:grpSp>
      <p:pic>
        <p:nvPicPr>
          <p:cNvPr id="16" name="Picture 15" descr="A close up of a logo&#10;&#10;Description automatically generated">
            <a:extLst>
              <a:ext uri="{FF2B5EF4-FFF2-40B4-BE49-F238E27FC236}">
                <a16:creationId xmlns:a16="http://schemas.microsoft.com/office/drawing/2014/main" id="{58A17743-651A-4A4A-A327-07E7473129A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021523" y="2046961"/>
            <a:ext cx="1450301" cy="1450301"/>
          </a:xfrm>
          <a:prstGeom prst="rect">
            <a:avLst/>
          </a:prstGeom>
          <a:ln w="19050">
            <a:solidFill>
              <a:schemeClr val="accent3">
                <a:lumMod val="75000"/>
              </a:schemeClr>
            </a:solidFill>
          </a:ln>
        </p:spPr>
      </p:pic>
      <p:sp>
        <p:nvSpPr>
          <p:cNvPr id="17" name="TextBox 16">
            <a:extLst>
              <a:ext uri="{FF2B5EF4-FFF2-40B4-BE49-F238E27FC236}">
                <a16:creationId xmlns:a16="http://schemas.microsoft.com/office/drawing/2014/main" id="{169C8B33-90E2-4829-9FF9-21714F0C1833}"/>
              </a:ext>
            </a:extLst>
          </p:cNvPr>
          <p:cNvSpPr txBox="1"/>
          <p:nvPr/>
        </p:nvSpPr>
        <p:spPr>
          <a:xfrm>
            <a:off x="5502016" y="6027157"/>
            <a:ext cx="1432443" cy="544380"/>
          </a:xfrm>
          <a:prstGeom prst="rect">
            <a:avLst/>
          </a:prstGeom>
          <a:noFill/>
        </p:spPr>
        <p:txBody>
          <a:bodyPr wrap="none" rtlCol="0">
            <a:spAutoFit/>
          </a:bodyPr>
          <a:lstStyle/>
          <a:p>
            <a:pPr algn="ctr">
              <a:lnSpc>
                <a:spcPct val="90000"/>
              </a:lnSpc>
            </a:pPr>
            <a:r>
              <a:rPr lang="en-US" sz="1632" dirty="0"/>
              <a:t>app1:latest</a:t>
            </a:r>
          </a:p>
          <a:p>
            <a:pPr algn="ctr">
              <a:lnSpc>
                <a:spcPct val="90000"/>
              </a:lnSpc>
            </a:pPr>
            <a:r>
              <a:rPr lang="en-US" sz="1632" dirty="0"/>
              <a:t>Docker Image</a:t>
            </a:r>
            <a:endParaRPr lang="en-DE" sz="1632" dirty="0"/>
          </a:p>
        </p:txBody>
      </p:sp>
      <p:sp>
        <p:nvSpPr>
          <p:cNvPr id="18" name="TextBox 17">
            <a:extLst>
              <a:ext uri="{FF2B5EF4-FFF2-40B4-BE49-F238E27FC236}">
                <a16:creationId xmlns:a16="http://schemas.microsoft.com/office/drawing/2014/main" id="{B20238B9-3632-4547-B646-573FFBA5E9DB}"/>
              </a:ext>
            </a:extLst>
          </p:cNvPr>
          <p:cNvSpPr txBox="1"/>
          <p:nvPr/>
        </p:nvSpPr>
        <p:spPr>
          <a:xfrm>
            <a:off x="2183283" y="3264112"/>
            <a:ext cx="1126785" cy="324695"/>
          </a:xfrm>
          <a:prstGeom prst="rect">
            <a:avLst/>
          </a:prstGeom>
          <a:noFill/>
        </p:spPr>
        <p:txBody>
          <a:bodyPr wrap="none" rtlCol="0">
            <a:spAutoFit/>
          </a:bodyPr>
          <a:lstStyle/>
          <a:p>
            <a:pPr algn="ctr">
              <a:lnSpc>
                <a:spcPct val="90000"/>
              </a:lnSpc>
            </a:pPr>
            <a:r>
              <a:rPr lang="en-US" sz="1632" dirty="0"/>
              <a:t>container1</a:t>
            </a:r>
            <a:endParaRPr lang="en-DE" sz="1632" dirty="0"/>
          </a:p>
        </p:txBody>
      </p:sp>
      <p:pic>
        <p:nvPicPr>
          <p:cNvPr id="19" name="Picture 18" descr="A close up of a logo&#10;&#10;Description automatically generated">
            <a:extLst>
              <a:ext uri="{FF2B5EF4-FFF2-40B4-BE49-F238E27FC236}">
                <a16:creationId xmlns:a16="http://schemas.microsoft.com/office/drawing/2014/main" id="{E4B54511-6ECC-4727-872C-5953327ACFC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37037" y="2046961"/>
            <a:ext cx="1450301" cy="1450301"/>
          </a:xfrm>
          <a:prstGeom prst="rect">
            <a:avLst/>
          </a:prstGeom>
          <a:ln w="19050">
            <a:solidFill>
              <a:schemeClr val="accent5">
                <a:lumMod val="75000"/>
              </a:schemeClr>
            </a:solidFill>
          </a:ln>
        </p:spPr>
      </p:pic>
      <p:sp>
        <p:nvSpPr>
          <p:cNvPr id="20" name="TextBox 19">
            <a:extLst>
              <a:ext uri="{FF2B5EF4-FFF2-40B4-BE49-F238E27FC236}">
                <a16:creationId xmlns:a16="http://schemas.microsoft.com/office/drawing/2014/main" id="{8E4D625F-1173-41F7-B449-805892058484}"/>
              </a:ext>
            </a:extLst>
          </p:cNvPr>
          <p:cNvSpPr txBox="1"/>
          <p:nvPr/>
        </p:nvSpPr>
        <p:spPr>
          <a:xfrm>
            <a:off x="9282448" y="3264112"/>
            <a:ext cx="1159483" cy="324695"/>
          </a:xfrm>
          <a:prstGeom prst="rect">
            <a:avLst/>
          </a:prstGeom>
          <a:noFill/>
        </p:spPr>
        <p:txBody>
          <a:bodyPr wrap="none" rtlCol="0">
            <a:spAutoFit/>
          </a:bodyPr>
          <a:lstStyle/>
          <a:p>
            <a:pPr algn="ctr">
              <a:lnSpc>
                <a:spcPct val="90000"/>
              </a:lnSpc>
            </a:pPr>
            <a:r>
              <a:rPr lang="en-US" sz="1632" dirty="0"/>
              <a:t>container2</a:t>
            </a:r>
            <a:endParaRPr lang="en-DE" sz="1632" dirty="0"/>
          </a:p>
        </p:txBody>
      </p:sp>
      <p:cxnSp>
        <p:nvCxnSpPr>
          <p:cNvPr id="22" name="Straight Connector 21">
            <a:extLst>
              <a:ext uri="{FF2B5EF4-FFF2-40B4-BE49-F238E27FC236}">
                <a16:creationId xmlns:a16="http://schemas.microsoft.com/office/drawing/2014/main" id="{32D1D2EF-A5CA-4F48-97FA-FE56F4FB308B}"/>
              </a:ext>
            </a:extLst>
          </p:cNvPr>
          <p:cNvCxnSpPr>
            <a:stCxn id="16" idx="3"/>
            <a:endCxn id="13" idx="2"/>
          </p:cNvCxnSpPr>
          <p:nvPr/>
        </p:nvCxnSpPr>
        <p:spPr>
          <a:xfrm>
            <a:off x="3471824" y="2772112"/>
            <a:ext cx="1580660" cy="1564218"/>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14BC4D-5AD3-4FFF-8D0B-DF4F8A5E84D1}"/>
              </a:ext>
            </a:extLst>
          </p:cNvPr>
          <p:cNvCxnSpPr>
            <a:stCxn id="19" idx="1"/>
            <a:endCxn id="13" idx="7"/>
          </p:cNvCxnSpPr>
          <p:nvPr/>
        </p:nvCxnSpPr>
        <p:spPr>
          <a:xfrm flipH="1">
            <a:off x="7383991" y="2772112"/>
            <a:ext cx="1753045" cy="1564218"/>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Input-Output-Error</a:t>
            </a:r>
          </a:p>
        </p:txBody>
      </p:sp>
      <p:pic>
        <p:nvPicPr>
          <p:cNvPr id="5" name="Picture 4" descr="A close up of a screen&#10;&#10;Description automatically generated">
            <a:extLst>
              <a:ext uri="{FF2B5EF4-FFF2-40B4-BE49-F238E27FC236}">
                <a16:creationId xmlns:a16="http://schemas.microsoft.com/office/drawing/2014/main" id="{795F13CC-A354-4B8A-96C0-73B8D5CA84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34344" y="1916980"/>
            <a:ext cx="3367787" cy="2357452"/>
          </a:xfrm>
          <a:prstGeom prst="rect">
            <a:avLst/>
          </a:prstGeom>
        </p:spPr>
      </p:pic>
      <p:pic>
        <p:nvPicPr>
          <p:cNvPr id="8" name="Picture 7" descr="A black computer mouse and keyboard&#10;&#10;Description automatically generated">
            <a:extLst>
              <a:ext uri="{FF2B5EF4-FFF2-40B4-BE49-F238E27FC236}">
                <a16:creationId xmlns:a16="http://schemas.microsoft.com/office/drawing/2014/main" id="{78F001FF-930F-49C1-BA34-053FD7744D9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22069" y="2703274"/>
            <a:ext cx="1787490" cy="807945"/>
          </a:xfrm>
          <a:prstGeom prst="rect">
            <a:avLst/>
          </a:prstGeom>
        </p:spPr>
      </p:pic>
      <p:sp>
        <p:nvSpPr>
          <p:cNvPr id="10" name="TextBox 9">
            <a:extLst>
              <a:ext uri="{FF2B5EF4-FFF2-40B4-BE49-F238E27FC236}">
                <a16:creationId xmlns:a16="http://schemas.microsoft.com/office/drawing/2014/main" id="{FDFF1028-6828-465C-ADD5-E6DBE85D0379}"/>
              </a:ext>
            </a:extLst>
          </p:cNvPr>
          <p:cNvSpPr txBox="1"/>
          <p:nvPr/>
        </p:nvSpPr>
        <p:spPr>
          <a:xfrm>
            <a:off x="5441067" y="1598008"/>
            <a:ext cx="1343312" cy="439988"/>
          </a:xfrm>
          <a:prstGeom prst="rect">
            <a:avLst/>
          </a:prstGeom>
          <a:noFill/>
        </p:spPr>
        <p:txBody>
          <a:bodyPr wrap="none" rtlCol="0">
            <a:spAutoFit/>
          </a:bodyPr>
          <a:lstStyle/>
          <a:p>
            <a:pPr>
              <a:lnSpc>
                <a:spcPct val="90000"/>
              </a:lnSpc>
            </a:pPr>
            <a:r>
              <a:rPr lang="en-US" sz="2448" dirty="0"/>
              <a:t>Terminal</a:t>
            </a:r>
            <a:endParaRPr lang="en-DE" sz="2448" dirty="0"/>
          </a:p>
        </p:txBody>
      </p:sp>
      <p:sp>
        <p:nvSpPr>
          <p:cNvPr id="11" name="Oval 10">
            <a:extLst>
              <a:ext uri="{FF2B5EF4-FFF2-40B4-BE49-F238E27FC236}">
                <a16:creationId xmlns:a16="http://schemas.microsoft.com/office/drawing/2014/main" id="{07CA67ED-A9A8-4469-BFD3-FC87E171FB51}"/>
              </a:ext>
            </a:extLst>
          </p:cNvPr>
          <p:cNvSpPr/>
          <p:nvPr/>
        </p:nvSpPr>
        <p:spPr>
          <a:xfrm>
            <a:off x="5052483" y="4593404"/>
            <a:ext cx="2331508" cy="1541516"/>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b="1" dirty="0"/>
              <a:t>Process</a:t>
            </a:r>
            <a:endParaRPr lang="en-DE" sz="1873" b="1" dirty="0"/>
          </a:p>
        </p:txBody>
      </p:sp>
      <p:sp>
        <p:nvSpPr>
          <p:cNvPr id="12" name="Rectangle 11">
            <a:extLst>
              <a:ext uri="{FF2B5EF4-FFF2-40B4-BE49-F238E27FC236}">
                <a16:creationId xmlns:a16="http://schemas.microsoft.com/office/drawing/2014/main" id="{6FEB002E-EEAC-4DD8-A36E-53F111EA14FC}"/>
              </a:ext>
            </a:extLst>
          </p:cNvPr>
          <p:cNvSpPr/>
          <p:nvPr/>
        </p:nvSpPr>
        <p:spPr>
          <a:xfrm>
            <a:off x="1501108" y="4893306"/>
            <a:ext cx="2670469" cy="958518"/>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stdin (0)</a:t>
            </a:r>
          </a:p>
        </p:txBody>
      </p:sp>
      <p:sp>
        <p:nvSpPr>
          <p:cNvPr id="13" name="Rectangle 12">
            <a:extLst>
              <a:ext uri="{FF2B5EF4-FFF2-40B4-BE49-F238E27FC236}">
                <a16:creationId xmlns:a16="http://schemas.microsoft.com/office/drawing/2014/main" id="{EE620A62-5070-46E6-BD30-2A73B328CAFB}"/>
              </a:ext>
            </a:extLst>
          </p:cNvPr>
          <p:cNvSpPr/>
          <p:nvPr/>
        </p:nvSpPr>
        <p:spPr>
          <a:xfrm>
            <a:off x="8568390" y="4041281"/>
            <a:ext cx="3043230" cy="958518"/>
          </a:xfrm>
          <a:prstGeom prst="rect">
            <a:avLst/>
          </a:prstGeom>
          <a:noFill/>
        </p:spPr>
        <p:txBody>
          <a:bodyPr wrap="none" lIns="93260" tIns="46630" rIns="93260" bIns="46630">
            <a:spAutoFit/>
          </a:bodyPr>
          <a:lstStyle/>
          <a:p>
            <a:pPr algn="ctr"/>
            <a:r>
              <a:rPr lang="en-US" sz="5507" dirty="0" err="1">
                <a:ln w="0"/>
                <a:solidFill>
                  <a:schemeClr val="accent1"/>
                </a:solidFill>
                <a:effectLst>
                  <a:outerShdw blurRad="38100" dist="25400" dir="5400000" algn="ctr" rotWithShape="0">
                    <a:srgbClr val="6E747A">
                      <a:alpha val="43000"/>
                    </a:srgbClr>
                  </a:outerShdw>
                </a:effectLst>
              </a:rPr>
              <a:t>stdout</a:t>
            </a:r>
            <a:r>
              <a:rPr lang="en-US" sz="5507" dirty="0">
                <a:ln w="0"/>
                <a:solidFill>
                  <a:schemeClr val="accent1"/>
                </a:solidFill>
                <a:effectLst>
                  <a:outerShdw blurRad="38100" dist="25400" dir="5400000" algn="ctr" rotWithShape="0">
                    <a:srgbClr val="6E747A">
                      <a:alpha val="43000"/>
                    </a:srgbClr>
                  </a:outerShdw>
                </a:effectLst>
              </a:rPr>
              <a:t> (1)</a:t>
            </a:r>
          </a:p>
        </p:txBody>
      </p:sp>
      <p:sp>
        <p:nvSpPr>
          <p:cNvPr id="14" name="Rectangle 13">
            <a:extLst>
              <a:ext uri="{FF2B5EF4-FFF2-40B4-BE49-F238E27FC236}">
                <a16:creationId xmlns:a16="http://schemas.microsoft.com/office/drawing/2014/main" id="{4F478162-4BC8-4D4F-BD22-EDFA165E15C0}"/>
              </a:ext>
            </a:extLst>
          </p:cNvPr>
          <p:cNvSpPr/>
          <p:nvPr/>
        </p:nvSpPr>
        <p:spPr>
          <a:xfrm>
            <a:off x="8605177" y="5664064"/>
            <a:ext cx="2969659" cy="958518"/>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stderr (2)</a:t>
            </a:r>
          </a:p>
        </p:txBody>
      </p:sp>
      <p:cxnSp>
        <p:nvCxnSpPr>
          <p:cNvPr id="16" name="Straight Arrow Connector 15">
            <a:extLst>
              <a:ext uri="{FF2B5EF4-FFF2-40B4-BE49-F238E27FC236}">
                <a16:creationId xmlns:a16="http://schemas.microsoft.com/office/drawing/2014/main" id="{E9FA3BD3-E010-41B8-957C-79490F93D5CB}"/>
              </a:ext>
            </a:extLst>
          </p:cNvPr>
          <p:cNvCxnSpPr>
            <a:cxnSpLocks/>
            <a:stCxn id="8" idx="3"/>
          </p:cNvCxnSpPr>
          <p:nvPr/>
        </p:nvCxnSpPr>
        <p:spPr>
          <a:xfrm flipV="1">
            <a:off x="3109560" y="3095705"/>
            <a:ext cx="1711928" cy="11541"/>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A155DE-D7A3-4EC6-A63B-052482052ABD}"/>
              </a:ext>
            </a:extLst>
          </p:cNvPr>
          <p:cNvCxnSpPr>
            <a:cxnSpLocks/>
            <a:endCxn id="12" idx="0"/>
          </p:cNvCxnSpPr>
          <p:nvPr/>
        </p:nvCxnSpPr>
        <p:spPr>
          <a:xfrm flipH="1">
            <a:off x="2836342" y="3878003"/>
            <a:ext cx="1985146" cy="101530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32B9C5-F79F-4416-80C4-08C523BE2163}"/>
              </a:ext>
            </a:extLst>
          </p:cNvPr>
          <p:cNvCxnSpPr>
            <a:stCxn id="12" idx="3"/>
            <a:endCxn id="11" idx="2"/>
          </p:cNvCxnSpPr>
          <p:nvPr/>
        </p:nvCxnSpPr>
        <p:spPr>
          <a:xfrm flipV="1">
            <a:off x="4171577" y="5364162"/>
            <a:ext cx="880906" cy="8403"/>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6CCF19-45BC-4E65-B9C8-4EF9885D2A4B}"/>
              </a:ext>
            </a:extLst>
          </p:cNvPr>
          <p:cNvCxnSpPr>
            <a:stCxn id="11" idx="6"/>
            <a:endCxn id="13" idx="1"/>
          </p:cNvCxnSpPr>
          <p:nvPr/>
        </p:nvCxnSpPr>
        <p:spPr>
          <a:xfrm flipV="1">
            <a:off x="7383992" y="4520540"/>
            <a:ext cx="1184399" cy="843622"/>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5EF544-CF45-489D-9904-2894D1243EFA}"/>
              </a:ext>
            </a:extLst>
          </p:cNvPr>
          <p:cNvCxnSpPr>
            <a:stCxn id="11" idx="6"/>
            <a:endCxn id="14" idx="1"/>
          </p:cNvCxnSpPr>
          <p:nvPr/>
        </p:nvCxnSpPr>
        <p:spPr>
          <a:xfrm>
            <a:off x="7383992" y="5364162"/>
            <a:ext cx="1221185" cy="779161"/>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89EB55-4A20-44F4-86BF-F815FF2B37B8}"/>
              </a:ext>
            </a:extLst>
          </p:cNvPr>
          <p:cNvCxnSpPr>
            <a:stCxn id="14" idx="0"/>
          </p:cNvCxnSpPr>
          <p:nvPr/>
        </p:nvCxnSpPr>
        <p:spPr>
          <a:xfrm flipH="1" flipV="1">
            <a:off x="7617143" y="3878004"/>
            <a:ext cx="2472864" cy="178606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59B71AA6-2399-44C5-9D0B-6381187FF936}"/>
              </a:ext>
            </a:extLst>
          </p:cNvPr>
          <p:cNvCxnSpPr>
            <a:stCxn id="13" idx="0"/>
          </p:cNvCxnSpPr>
          <p:nvPr/>
        </p:nvCxnSpPr>
        <p:spPr>
          <a:xfrm flipH="1" flipV="1">
            <a:off x="7614723" y="2953244"/>
            <a:ext cx="2475283" cy="108803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6830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logs</a:t>
            </a:r>
          </a:p>
        </p:txBody>
      </p:sp>
      <p:sp>
        <p:nvSpPr>
          <p:cNvPr id="5" name="Content Placeholder 4"/>
          <p:cNvSpPr>
            <a:spLocks noGrp="1"/>
          </p:cNvSpPr>
          <p:nvPr>
            <p:ph sz="half" idx="1"/>
          </p:nvPr>
        </p:nvSpPr>
        <p:spPr>
          <a:xfrm>
            <a:off x="731837" y="1884220"/>
            <a:ext cx="10972800" cy="4397000"/>
          </a:xfrm>
        </p:spPr>
        <p:txBody>
          <a:bodyPr>
            <a:normAutofit fontScale="77500" lnSpcReduction="20000"/>
          </a:bodyPr>
          <a:lstStyle/>
          <a:p>
            <a:pPr marL="0" indent="0" algn="ctr">
              <a:buNone/>
            </a:pPr>
            <a:r>
              <a:rPr lang="en-US" sz="4100" b="1" dirty="0"/>
              <a:t>docker logs </a:t>
            </a:r>
            <a:r>
              <a:rPr lang="en-US" sz="4100" dirty="0" err="1"/>
              <a:t>container_id</a:t>
            </a:r>
            <a:r>
              <a:rPr lang="en-US" sz="4100" dirty="0"/>
              <a:t>-or-</a:t>
            </a:r>
            <a:r>
              <a:rPr lang="en-US" sz="4100" dirty="0" err="1"/>
              <a:t>container_name</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docker logs 207adb2b63</a:t>
            </a:r>
          </a:p>
          <a:p>
            <a:pPr marL="0" indent="0" algn="ctr">
              <a:buNone/>
            </a:pPr>
            <a:endParaRPr lang="en-US" dirty="0">
              <a:solidFill>
                <a:schemeClr val="accent3"/>
              </a:solidFill>
            </a:endParaRPr>
          </a:p>
          <a:p>
            <a:pPr marL="0" indent="0" algn="ctr">
              <a:buNone/>
            </a:pPr>
            <a:r>
              <a:rPr lang="en-US" dirty="0">
                <a:solidFill>
                  <a:schemeClr val="accent3"/>
                </a:solidFill>
              </a:rPr>
              <a:t>Options:</a:t>
            </a:r>
          </a:p>
          <a:p>
            <a:pPr marL="0" indent="0" algn="ctr">
              <a:buNone/>
            </a:pPr>
            <a:r>
              <a:rPr lang="en-US" dirty="0">
                <a:solidFill>
                  <a:schemeClr val="accent3"/>
                </a:solidFill>
              </a:rPr>
              <a:t>      </a:t>
            </a:r>
            <a:r>
              <a:rPr lang="en-US" b="1" dirty="0">
                <a:solidFill>
                  <a:schemeClr val="accent3"/>
                </a:solidFill>
              </a:rPr>
              <a:t>--details        </a:t>
            </a:r>
            <a:r>
              <a:rPr lang="en-US" dirty="0">
                <a:solidFill>
                  <a:schemeClr val="accent3"/>
                </a:solidFill>
              </a:rPr>
              <a:t>Show extra details provided to logs</a:t>
            </a:r>
          </a:p>
          <a:p>
            <a:pPr marL="0" indent="0" algn="ctr">
              <a:buNone/>
            </a:pPr>
            <a:r>
              <a:rPr lang="en-US" dirty="0">
                <a:solidFill>
                  <a:schemeClr val="accent3"/>
                </a:solidFill>
              </a:rPr>
              <a:t>  </a:t>
            </a:r>
            <a:r>
              <a:rPr lang="en-US" b="1" dirty="0">
                <a:solidFill>
                  <a:schemeClr val="accent3"/>
                </a:solidFill>
              </a:rPr>
              <a:t>-f, --follow         </a:t>
            </a:r>
            <a:r>
              <a:rPr lang="en-US" dirty="0" err="1">
                <a:solidFill>
                  <a:schemeClr val="accent3"/>
                </a:solidFill>
              </a:rPr>
              <a:t>Follow</a:t>
            </a:r>
            <a:r>
              <a:rPr lang="en-US" dirty="0">
                <a:solidFill>
                  <a:schemeClr val="accent3"/>
                </a:solidFill>
              </a:rPr>
              <a:t> log output</a:t>
            </a:r>
          </a:p>
          <a:p>
            <a:pPr marL="0" indent="0" algn="ctr">
              <a:buNone/>
            </a:pPr>
            <a:r>
              <a:rPr lang="en-US" dirty="0">
                <a:solidFill>
                  <a:schemeClr val="accent3"/>
                </a:solidFill>
              </a:rPr>
              <a:t>      </a:t>
            </a:r>
            <a:r>
              <a:rPr lang="en-US" b="1" dirty="0">
                <a:solidFill>
                  <a:schemeClr val="accent3"/>
                </a:solidFill>
              </a:rPr>
              <a:t>--since string   </a:t>
            </a:r>
            <a:r>
              <a:rPr lang="en-US" dirty="0">
                <a:solidFill>
                  <a:schemeClr val="accent3"/>
                </a:solidFill>
              </a:rPr>
              <a:t>Show logs since timestamp (e.g.</a:t>
            </a:r>
          </a:p>
          <a:p>
            <a:pPr marL="0" indent="0" algn="ctr">
              <a:buNone/>
            </a:pPr>
            <a:r>
              <a:rPr lang="en-US" dirty="0">
                <a:solidFill>
                  <a:schemeClr val="accent3"/>
                </a:solidFill>
              </a:rPr>
              <a:t>                       2013-01-02T13:23:37) or relative (e.g. 42m for 42</a:t>
            </a:r>
          </a:p>
          <a:p>
            <a:pPr marL="0" indent="0" algn="ctr">
              <a:buNone/>
            </a:pPr>
            <a:r>
              <a:rPr lang="en-US" dirty="0">
                <a:solidFill>
                  <a:schemeClr val="accent3"/>
                </a:solidFill>
              </a:rPr>
              <a:t>                       minutes)</a:t>
            </a:r>
          </a:p>
          <a:p>
            <a:pPr marL="0" indent="0" algn="ctr">
              <a:buNone/>
            </a:pPr>
            <a:r>
              <a:rPr lang="en-US" dirty="0">
                <a:solidFill>
                  <a:schemeClr val="accent3"/>
                </a:solidFill>
              </a:rPr>
              <a:t>      </a:t>
            </a:r>
            <a:r>
              <a:rPr lang="en-US" b="1" dirty="0">
                <a:solidFill>
                  <a:schemeClr val="accent3"/>
                </a:solidFill>
              </a:rPr>
              <a:t>--tail string    </a:t>
            </a:r>
            <a:r>
              <a:rPr lang="en-US" dirty="0">
                <a:solidFill>
                  <a:schemeClr val="accent3"/>
                </a:solidFill>
              </a:rPr>
              <a:t>Number of lines to show from the end of the logs</a:t>
            </a:r>
          </a:p>
          <a:p>
            <a:pPr marL="0" indent="0" algn="ctr">
              <a:buNone/>
            </a:pPr>
            <a:r>
              <a:rPr lang="en-US" dirty="0">
                <a:solidFill>
                  <a:schemeClr val="accent3"/>
                </a:solidFill>
              </a:rPr>
              <a:t>                       (default "all")</a:t>
            </a:r>
          </a:p>
          <a:p>
            <a:pPr marL="0" indent="0" algn="ctr">
              <a:buNone/>
            </a:pPr>
            <a:r>
              <a:rPr lang="en-US" dirty="0">
                <a:solidFill>
                  <a:schemeClr val="accent3"/>
                </a:solidFill>
              </a:rPr>
              <a:t> </a:t>
            </a:r>
            <a:r>
              <a:rPr lang="en-US" b="1" dirty="0">
                <a:solidFill>
                  <a:schemeClr val="accent3"/>
                </a:solidFill>
              </a:rPr>
              <a:t> -t, --timestamps     </a:t>
            </a:r>
            <a:r>
              <a:rPr lang="en-US" dirty="0">
                <a:solidFill>
                  <a:schemeClr val="accent3"/>
                </a:solidFill>
              </a:rPr>
              <a:t>Show timestamps</a:t>
            </a:r>
          </a:p>
          <a:p>
            <a:pPr marL="0" indent="0" algn="ctr">
              <a:buNone/>
            </a:pPr>
            <a:r>
              <a:rPr lang="en-US" dirty="0">
                <a:solidFill>
                  <a:schemeClr val="accent3"/>
                </a:solidFill>
              </a:rPr>
              <a:t>      </a:t>
            </a:r>
            <a:r>
              <a:rPr lang="en-US" b="1" dirty="0">
                <a:solidFill>
                  <a:schemeClr val="accent3"/>
                </a:solidFill>
              </a:rPr>
              <a:t>--until string   </a:t>
            </a:r>
            <a:r>
              <a:rPr lang="en-US" dirty="0">
                <a:solidFill>
                  <a:schemeClr val="accent3"/>
                </a:solidFill>
              </a:rPr>
              <a:t>Show logs before a timestamp (e.g.</a:t>
            </a:r>
          </a:p>
          <a:p>
            <a:pPr marL="0" indent="0" algn="ctr">
              <a:buNone/>
            </a:pPr>
            <a:r>
              <a:rPr lang="en-US" dirty="0">
                <a:solidFill>
                  <a:schemeClr val="accent3"/>
                </a:solidFill>
              </a:rPr>
              <a:t>                       2013-01-02T13:23:37) or relative (e.g. 42m for 42</a:t>
            </a:r>
          </a:p>
          <a:p>
            <a:pPr marL="0" indent="0" algn="ctr">
              <a:buNone/>
            </a:pPr>
            <a:r>
              <a:rPr lang="en-US" dirty="0">
                <a:solidFill>
                  <a:schemeClr val="accent3"/>
                </a:solidFill>
              </a:rPr>
              <a:t>                       minutes)</a:t>
            </a: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A8D52BE3-E791-476B-9360-330CBFD54F93}"/>
              </a:ext>
            </a:extLst>
          </p:cNvPr>
          <p:cNvPicPr>
            <a:picLocks noChangeAspect="1"/>
          </p:cNvPicPr>
          <p:nvPr/>
        </p:nvPicPr>
        <p:blipFill>
          <a:blip r:embed="rId3"/>
          <a:stretch>
            <a:fillRect/>
          </a:stretch>
        </p:blipFill>
        <p:spPr>
          <a:xfrm>
            <a:off x="1553346" y="3113229"/>
            <a:ext cx="9926520" cy="1938982"/>
          </a:xfrm>
          <a:prstGeom prst="rect">
            <a:avLst/>
          </a:prstGeom>
        </p:spPr>
      </p:pic>
    </p:spTree>
    <p:extLst>
      <p:ext uri="{BB962C8B-B14F-4D97-AF65-F5344CB8AC3E}">
        <p14:creationId xmlns:p14="http://schemas.microsoft.com/office/powerpoint/2010/main" val="219508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5293-CF4F-8B40-B534-E532E5E98CF4}"/>
              </a:ext>
            </a:extLst>
          </p:cNvPr>
          <p:cNvSpPr>
            <a:spLocks noGrp="1"/>
          </p:cNvSpPr>
          <p:nvPr>
            <p:ph type="title"/>
          </p:nvPr>
        </p:nvSpPr>
        <p:spPr/>
        <p:txBody>
          <a:bodyPr/>
          <a:lstStyle/>
          <a:p>
            <a:r>
              <a:rPr lang="en-US" dirty="0"/>
              <a:t>Agenda of the Day</a:t>
            </a:r>
          </a:p>
        </p:txBody>
      </p:sp>
      <p:sp>
        <p:nvSpPr>
          <p:cNvPr id="3" name="Text Placeholder 2">
            <a:extLst>
              <a:ext uri="{FF2B5EF4-FFF2-40B4-BE49-F238E27FC236}">
                <a16:creationId xmlns:a16="http://schemas.microsoft.com/office/drawing/2014/main" id="{327CAD45-E6E9-AB41-978D-714C7941D545}"/>
              </a:ext>
            </a:extLst>
          </p:cNvPr>
          <p:cNvSpPr>
            <a:spLocks noGrp="1"/>
          </p:cNvSpPr>
          <p:nvPr>
            <p:ph type="body" sz="quarter" idx="10"/>
          </p:nvPr>
        </p:nvSpPr>
        <p:spPr>
          <a:xfrm>
            <a:off x="600856" y="1904148"/>
            <a:ext cx="7117300" cy="3120854"/>
          </a:xfrm>
        </p:spPr>
        <p:txBody>
          <a:bodyPr/>
          <a:lstStyle/>
          <a:p>
            <a:r>
              <a:rPr lang="en-US" dirty="0"/>
              <a:t>Docker 101</a:t>
            </a:r>
          </a:p>
          <a:p>
            <a:r>
              <a:rPr lang="en-US" dirty="0"/>
              <a:t>Container 101</a:t>
            </a:r>
          </a:p>
          <a:p>
            <a:r>
              <a:rPr lang="en-US" dirty="0"/>
              <a:t>Docker Objects</a:t>
            </a:r>
          </a:p>
          <a:p>
            <a:r>
              <a:rPr lang="en-US" dirty="0"/>
              <a:t>Image and Registry</a:t>
            </a:r>
          </a:p>
          <a:p>
            <a:r>
              <a:rPr lang="en-US" dirty="0"/>
              <a:t>Azure Container Services</a:t>
            </a:r>
          </a:p>
        </p:txBody>
      </p:sp>
      <p:pic>
        <p:nvPicPr>
          <p:cNvPr id="6" name="Picture 5">
            <a:extLst>
              <a:ext uri="{FF2B5EF4-FFF2-40B4-BE49-F238E27FC236}">
                <a16:creationId xmlns:a16="http://schemas.microsoft.com/office/drawing/2014/main" id="{18E25E57-F1B7-E64F-90DD-CFEBE2E16D68}"/>
              </a:ext>
            </a:extLst>
          </p:cNvPr>
          <p:cNvPicPr>
            <a:picLocks noChangeAspect="1"/>
          </p:cNvPicPr>
          <p:nvPr/>
        </p:nvPicPr>
        <p:blipFill>
          <a:blip r:embed="rId3"/>
          <a:stretch>
            <a:fillRect/>
          </a:stretch>
        </p:blipFill>
        <p:spPr>
          <a:xfrm>
            <a:off x="7070525" y="2235669"/>
            <a:ext cx="5365068" cy="4624017"/>
          </a:xfrm>
          <a:prstGeom prst="rect">
            <a:avLst/>
          </a:prstGeom>
        </p:spPr>
      </p:pic>
      <p:sp>
        <p:nvSpPr>
          <p:cNvPr id="7" name="TextBox 6">
            <a:extLst>
              <a:ext uri="{FF2B5EF4-FFF2-40B4-BE49-F238E27FC236}">
                <a16:creationId xmlns:a16="http://schemas.microsoft.com/office/drawing/2014/main" id="{C4C98DCD-7B29-4D69-A343-ED882AF2809D}"/>
              </a:ext>
            </a:extLst>
          </p:cNvPr>
          <p:cNvSpPr txBox="1"/>
          <p:nvPr/>
        </p:nvSpPr>
        <p:spPr>
          <a:xfrm>
            <a:off x="513768" y="1235912"/>
            <a:ext cx="6064020" cy="5460084"/>
          </a:xfrm>
          <a:prstGeom prst="rect">
            <a:avLst/>
          </a:prstGeom>
          <a:noFill/>
        </p:spPr>
        <p:txBody>
          <a:bodyPr wrap="square">
            <a:spAutoFit/>
          </a:bodyPr>
          <a:lstStyle/>
          <a:p>
            <a:pPr algn="l"/>
            <a:r>
              <a:rPr lang="en-US" b="0" i="0" dirty="0">
                <a:solidFill>
                  <a:srgbClr val="24292E"/>
                </a:solidFill>
                <a:effectLst/>
                <a:latin typeface="-apple-system"/>
              </a:rPr>
              <a:t>09:00 - 09:45 [Docker 101] 45 min</a:t>
            </a:r>
          </a:p>
          <a:p>
            <a:pPr algn="l"/>
            <a:r>
              <a:rPr lang="en-US" dirty="0">
                <a:solidFill>
                  <a:srgbClr val="24292E"/>
                </a:solidFill>
                <a:latin typeface="-apple-system"/>
              </a:rPr>
              <a:t>09:45</a:t>
            </a:r>
            <a:r>
              <a:rPr lang="en-US" b="0" i="0" dirty="0">
                <a:solidFill>
                  <a:srgbClr val="24292E"/>
                </a:solidFill>
                <a:effectLst/>
                <a:latin typeface="-apple-system"/>
              </a:rPr>
              <a:t> - 10:15 [</a:t>
            </a:r>
            <a:r>
              <a:rPr lang="en-US" dirty="0">
                <a:solidFill>
                  <a:srgbClr val="24292E"/>
                </a:solidFill>
                <a:latin typeface="-apple-system"/>
              </a:rPr>
              <a:t>Challenge 1: Docker 101</a:t>
            </a:r>
            <a:r>
              <a:rPr lang="en-US" b="0" i="0" dirty="0">
                <a:solidFill>
                  <a:srgbClr val="24292E"/>
                </a:solidFill>
                <a:effectLst/>
                <a:latin typeface="-apple-system"/>
              </a:rPr>
              <a:t>] 30 min</a:t>
            </a:r>
          </a:p>
          <a:p>
            <a:pPr algn="l"/>
            <a:endParaRPr lang="en-US" b="0" i="0" dirty="0">
              <a:solidFill>
                <a:srgbClr val="24292E"/>
              </a:solidFill>
              <a:effectLst/>
              <a:latin typeface="-apple-system"/>
            </a:endParaRPr>
          </a:p>
          <a:p>
            <a:pPr algn="l"/>
            <a:r>
              <a:rPr lang="en-US" b="0" i="0" dirty="0">
                <a:solidFill>
                  <a:srgbClr val="00B050"/>
                </a:solidFill>
                <a:effectLst/>
                <a:latin typeface="-apple-system"/>
              </a:rPr>
              <a:t>10:15 - 10:30 [Break] 15 min</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10:30 - 11:30 [Container 101] 60 min</a:t>
            </a:r>
          </a:p>
          <a:p>
            <a:pPr algn="l"/>
            <a:r>
              <a:rPr lang="en-US" b="0" i="0" dirty="0">
                <a:solidFill>
                  <a:srgbClr val="24292E"/>
                </a:solidFill>
                <a:effectLst/>
                <a:latin typeface="-apple-system"/>
              </a:rPr>
              <a:t>11:30 - 12:00 [Challenge 2: Container 101] 30 min</a:t>
            </a:r>
          </a:p>
          <a:p>
            <a:pPr algn="l"/>
            <a:endParaRPr lang="en-US" b="0" i="0" dirty="0">
              <a:solidFill>
                <a:srgbClr val="00B050"/>
              </a:solidFill>
              <a:effectLst/>
              <a:latin typeface="-apple-system"/>
            </a:endParaRPr>
          </a:p>
          <a:p>
            <a:pPr algn="l"/>
            <a:r>
              <a:rPr lang="en-US" b="0" i="0" dirty="0">
                <a:solidFill>
                  <a:srgbClr val="00B050"/>
                </a:solidFill>
                <a:effectLst/>
                <a:latin typeface="-apple-system"/>
              </a:rPr>
              <a:t>12:00 - 13:00 [Lunch Break] 60 min</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13:00 - 13:45 [Docker Objects] 45 min</a:t>
            </a:r>
          </a:p>
          <a:p>
            <a:pPr algn="l"/>
            <a:r>
              <a:rPr lang="en-US" b="0" i="0" dirty="0">
                <a:solidFill>
                  <a:srgbClr val="24292E"/>
                </a:solidFill>
                <a:effectLst/>
                <a:latin typeface="-apple-system"/>
              </a:rPr>
              <a:t>13:45 - 14:15 [Challenge 3: Docker Objects] 30 min</a:t>
            </a:r>
          </a:p>
          <a:p>
            <a:pPr algn="l"/>
            <a:endParaRPr lang="en-US" b="0" i="0" dirty="0">
              <a:solidFill>
                <a:srgbClr val="00B050"/>
              </a:solidFill>
              <a:effectLst/>
              <a:latin typeface="-apple-system"/>
            </a:endParaRPr>
          </a:p>
          <a:p>
            <a:pPr algn="l"/>
            <a:r>
              <a:rPr lang="en-US" b="0" i="0" dirty="0">
                <a:solidFill>
                  <a:srgbClr val="00B050"/>
                </a:solidFill>
                <a:effectLst/>
                <a:latin typeface="-apple-system"/>
              </a:rPr>
              <a:t>14:15 - 14:30 [Break] 15 Min</a:t>
            </a:r>
          </a:p>
          <a:p>
            <a:pPr algn="l"/>
            <a:endParaRPr lang="en-US" b="0" i="0" dirty="0">
              <a:solidFill>
                <a:srgbClr val="24292E"/>
              </a:solidFill>
              <a:effectLst/>
              <a:latin typeface="-apple-system"/>
            </a:endParaRPr>
          </a:p>
          <a:p>
            <a:pPr algn="l"/>
            <a:r>
              <a:rPr lang="en-US" b="0" i="0" dirty="0">
                <a:solidFill>
                  <a:srgbClr val="24292E"/>
                </a:solidFill>
                <a:effectLst/>
                <a:latin typeface="-apple-system"/>
              </a:rPr>
              <a:t>14:30 - 15:30 [Image and Registry] 60 min</a:t>
            </a:r>
          </a:p>
          <a:p>
            <a:pPr algn="l"/>
            <a:r>
              <a:rPr lang="en-US" b="0" i="0" dirty="0">
                <a:solidFill>
                  <a:srgbClr val="24292E"/>
                </a:solidFill>
                <a:effectLst/>
                <a:latin typeface="-apple-system"/>
              </a:rPr>
              <a:t>15:30 - 16:00 [Challenge 4: Image and Registry] 30 min</a:t>
            </a:r>
          </a:p>
          <a:p>
            <a:pPr algn="l"/>
            <a:r>
              <a:rPr lang="en-US" b="0" i="0" dirty="0">
                <a:solidFill>
                  <a:srgbClr val="24292E"/>
                </a:solidFill>
                <a:effectLst/>
                <a:latin typeface="-apple-system"/>
              </a:rPr>
              <a:t>16:00 - 16:30 [Azure Container Services] 30 min</a:t>
            </a:r>
          </a:p>
          <a:p>
            <a:pPr algn="l"/>
            <a:r>
              <a:rPr lang="en-US" b="0" i="0" dirty="0">
                <a:solidFill>
                  <a:srgbClr val="24292E"/>
                </a:solidFill>
                <a:effectLst/>
                <a:latin typeface="-apple-system"/>
              </a:rPr>
              <a:t>16:30 - 17:00 [Challenge 5: Azure Container Services] 30 min</a:t>
            </a:r>
          </a:p>
        </p:txBody>
      </p:sp>
    </p:spTree>
    <p:extLst>
      <p:ext uri="{BB962C8B-B14F-4D97-AF65-F5344CB8AC3E}">
        <p14:creationId xmlns:p14="http://schemas.microsoft.com/office/powerpoint/2010/main" val="2333373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top</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docker top </a:t>
            </a:r>
            <a:r>
              <a:rPr lang="en-US" sz="4100" dirty="0" err="1"/>
              <a:t>container_id</a:t>
            </a:r>
            <a:r>
              <a:rPr lang="en-US" sz="4100" dirty="0"/>
              <a:t>-or-</a:t>
            </a:r>
            <a:r>
              <a:rPr lang="en-US" sz="4100" dirty="0" err="1"/>
              <a:t>container_name</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docker top 207adb2b63</a:t>
            </a: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99C7683B-D9BC-40FE-8566-99D53A3B6DF0}"/>
              </a:ext>
            </a:extLst>
          </p:cNvPr>
          <p:cNvPicPr>
            <a:picLocks noChangeAspect="1"/>
          </p:cNvPicPr>
          <p:nvPr/>
        </p:nvPicPr>
        <p:blipFill>
          <a:blip r:embed="rId3"/>
          <a:stretch>
            <a:fillRect/>
          </a:stretch>
        </p:blipFill>
        <p:spPr>
          <a:xfrm>
            <a:off x="1659888" y="3695469"/>
            <a:ext cx="9116697" cy="2137295"/>
          </a:xfrm>
          <a:prstGeom prst="rect">
            <a:avLst/>
          </a:prstGeom>
        </p:spPr>
      </p:pic>
    </p:spTree>
    <p:extLst>
      <p:ext uri="{BB962C8B-B14F-4D97-AF65-F5344CB8AC3E}">
        <p14:creationId xmlns:p14="http://schemas.microsoft.com/office/powerpoint/2010/main" val="138340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stats</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docker stats </a:t>
            </a:r>
            <a:r>
              <a:rPr lang="en-US" sz="4100" b="1" dirty="0">
                <a:solidFill>
                  <a:schemeClr val="tx1">
                    <a:lumMod val="50000"/>
                    <a:lumOff val="50000"/>
                  </a:schemeClr>
                </a:solidFill>
              </a:rPr>
              <a:t>#all running containers</a:t>
            </a:r>
          </a:p>
          <a:p>
            <a:pPr marL="0" indent="0" algn="ctr">
              <a:buNone/>
            </a:pPr>
            <a:r>
              <a:rPr lang="en-US" sz="4100" b="1" dirty="0"/>
              <a:t>docker stats </a:t>
            </a:r>
            <a:r>
              <a:rPr lang="en-US" sz="4100" dirty="0" err="1"/>
              <a:t>container_id</a:t>
            </a:r>
            <a:r>
              <a:rPr lang="en-US" sz="4100" dirty="0"/>
              <a:t>-or-</a:t>
            </a:r>
            <a:r>
              <a:rPr lang="en-US" sz="4100" dirty="0" err="1"/>
              <a:t>container_name</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docker stats 207adb2b63</a:t>
            </a: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C1E288F5-C916-4FBE-9FF6-A622556FE14D}"/>
              </a:ext>
            </a:extLst>
          </p:cNvPr>
          <p:cNvPicPr>
            <a:picLocks noChangeAspect="1"/>
          </p:cNvPicPr>
          <p:nvPr/>
        </p:nvPicPr>
        <p:blipFill>
          <a:blip r:embed="rId3"/>
          <a:stretch>
            <a:fillRect/>
          </a:stretch>
        </p:blipFill>
        <p:spPr>
          <a:xfrm>
            <a:off x="1600200" y="4427524"/>
            <a:ext cx="9236074" cy="1003457"/>
          </a:xfrm>
          <a:prstGeom prst="rect">
            <a:avLst/>
          </a:prstGeom>
        </p:spPr>
      </p:pic>
    </p:spTree>
    <p:extLst>
      <p:ext uri="{BB962C8B-B14F-4D97-AF65-F5344CB8AC3E}">
        <p14:creationId xmlns:p14="http://schemas.microsoft.com/office/powerpoint/2010/main" val="244914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Cpu</a:t>
            </a:r>
            <a:r>
              <a:rPr lang="en-US" dirty="0"/>
              <a:t> and Memory limits</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--memory=</a:t>
            </a:r>
          </a:p>
          <a:p>
            <a:pPr marL="0" indent="0" algn="ctr">
              <a:buNone/>
            </a:pPr>
            <a:r>
              <a:rPr lang="en-US" sz="4100" b="1" dirty="0"/>
              <a:t>--memory-swap</a:t>
            </a:r>
          </a:p>
          <a:p>
            <a:pPr marL="0" indent="0" algn="ctr">
              <a:buNone/>
            </a:pPr>
            <a:r>
              <a:rPr lang="en-US" sz="4100" b="1" dirty="0"/>
              <a:t>--</a:t>
            </a:r>
            <a:r>
              <a:rPr lang="en-US" sz="4100" b="1" dirty="0" err="1"/>
              <a:t>cpus</a:t>
            </a:r>
            <a:r>
              <a:rPr lang="en-US" sz="4100" b="1" dirty="0"/>
              <a:t>=</a:t>
            </a:r>
          </a:p>
          <a:p>
            <a:pPr marL="0" indent="0" algn="ctr">
              <a:buNone/>
            </a:pPr>
            <a:r>
              <a:rPr lang="en-US" sz="4100" b="1" dirty="0"/>
              <a:t>--</a:t>
            </a:r>
            <a:r>
              <a:rPr lang="en-US" sz="4100" b="1" dirty="0" err="1"/>
              <a:t>cpuset-cpus</a:t>
            </a:r>
            <a:r>
              <a:rPr lang="en-US" sz="4100" b="1" dirty="0"/>
              <a:t>=</a:t>
            </a:r>
          </a:p>
          <a:p>
            <a:pPr marL="0" indent="0" algn="ctr">
              <a:buNone/>
            </a:pPr>
            <a:endParaRPr lang="en-US" dirty="0">
              <a:solidFill>
                <a:schemeClr val="accent3"/>
              </a:solidFill>
            </a:endParaRP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A67589DE-9F2C-4DD5-AEBA-38EA0BFA9A94}"/>
              </a:ext>
            </a:extLst>
          </p:cNvPr>
          <p:cNvPicPr>
            <a:picLocks noChangeAspect="1"/>
          </p:cNvPicPr>
          <p:nvPr/>
        </p:nvPicPr>
        <p:blipFill>
          <a:blip r:embed="rId3"/>
          <a:stretch>
            <a:fillRect/>
          </a:stretch>
        </p:blipFill>
        <p:spPr>
          <a:xfrm>
            <a:off x="864682" y="4651669"/>
            <a:ext cx="10707110" cy="2192583"/>
          </a:xfrm>
          <a:prstGeom prst="rect">
            <a:avLst/>
          </a:prstGeom>
        </p:spPr>
      </p:pic>
    </p:spTree>
    <p:extLst>
      <p:ext uri="{BB962C8B-B14F-4D97-AF65-F5344CB8AC3E}">
        <p14:creationId xmlns:p14="http://schemas.microsoft.com/office/powerpoint/2010/main" val="263672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Variable</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--env KEY=Value</a:t>
            </a:r>
          </a:p>
          <a:p>
            <a:pPr marL="0" indent="0" algn="ctr">
              <a:buNone/>
            </a:pPr>
            <a:r>
              <a:rPr lang="en-US" sz="4100" b="1" dirty="0"/>
              <a:t>--env-file file</a:t>
            </a:r>
            <a:endParaRPr lang="en-US" dirty="0">
              <a:solidFill>
                <a:schemeClr val="accent3"/>
              </a:solidFill>
            </a:endParaRP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EF5F1C33-0F2F-415F-8853-189CCB744EBF}"/>
              </a:ext>
            </a:extLst>
          </p:cNvPr>
          <p:cNvPicPr>
            <a:picLocks noChangeAspect="1"/>
          </p:cNvPicPr>
          <p:nvPr/>
        </p:nvPicPr>
        <p:blipFill>
          <a:blip r:embed="rId3"/>
          <a:stretch>
            <a:fillRect/>
          </a:stretch>
        </p:blipFill>
        <p:spPr>
          <a:xfrm>
            <a:off x="83281" y="3294885"/>
            <a:ext cx="12269912" cy="3244460"/>
          </a:xfrm>
          <a:prstGeom prst="rect">
            <a:avLst/>
          </a:prstGeom>
        </p:spPr>
      </p:pic>
    </p:spTree>
    <p:extLst>
      <p:ext uri="{BB962C8B-B14F-4D97-AF65-F5344CB8AC3E}">
        <p14:creationId xmlns:p14="http://schemas.microsoft.com/office/powerpoint/2010/main" val="122562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2: Container 101</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2</a:t>
            </a:r>
          </a:p>
        </p:txBody>
      </p:sp>
    </p:spTree>
    <p:extLst>
      <p:ext uri="{BB962C8B-B14F-4D97-AF65-F5344CB8AC3E}">
        <p14:creationId xmlns:p14="http://schemas.microsoft.com/office/powerpoint/2010/main" val="4195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419101" y="2681231"/>
            <a:ext cx="3086099" cy="1403461"/>
          </a:xfrm>
          <a:solidFill>
            <a:srgbClr val="33353A">
              <a:alpha val="70000"/>
            </a:srgbClr>
          </a:solidFill>
        </p:spPr>
        <p:txBody>
          <a:bodyPr anchor="ctr"/>
          <a:lstStyle/>
          <a:p>
            <a:r>
              <a:rPr lang="en-US" sz="4400" dirty="0"/>
              <a:t>Docker Objects</a:t>
            </a:r>
          </a:p>
        </p:txBody>
      </p:sp>
      <p:pic>
        <p:nvPicPr>
          <p:cNvPr id="3" name="Picture 2" descr="A desk with a computer sitting on top of a keyboard&#10;&#10;Description automatically generated">
            <a:extLst>
              <a:ext uri="{FF2B5EF4-FFF2-40B4-BE49-F238E27FC236}">
                <a16:creationId xmlns:a16="http://schemas.microsoft.com/office/drawing/2014/main" id="{4EB045E4-DAC9-48BB-99EE-F526F64961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825" y="-1"/>
            <a:ext cx="7905650" cy="6994526"/>
          </a:xfrm>
          <a:prstGeom prst="rect">
            <a:avLst/>
          </a:prstGeom>
        </p:spPr>
      </p:pic>
    </p:spTree>
    <p:extLst>
      <p:ext uri="{BB962C8B-B14F-4D97-AF65-F5344CB8AC3E}">
        <p14:creationId xmlns:p14="http://schemas.microsoft.com/office/powerpoint/2010/main" val="76279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Evolution</a:t>
            </a:r>
          </a:p>
        </p:txBody>
      </p:sp>
      <p:sp>
        <p:nvSpPr>
          <p:cNvPr id="4" name="Text Placeholder 3"/>
          <p:cNvSpPr>
            <a:spLocks noGrp="1"/>
          </p:cNvSpPr>
          <p:nvPr>
            <p:ph type="body" sz="half" idx="2"/>
          </p:nvPr>
        </p:nvSpPr>
        <p:spPr/>
        <p:txBody>
          <a:bodyPr>
            <a:normAutofit/>
          </a:bodyPr>
          <a:lstStyle/>
          <a:p>
            <a:r>
              <a:rPr lang="en-US" dirty="0"/>
              <a:t>Docker has changed from the first apprentice to today and has evolved continuously</a:t>
            </a:r>
          </a:p>
        </p:txBody>
      </p:sp>
      <p:pic>
        <p:nvPicPr>
          <p:cNvPr id="1026" name="Picture 2" descr="Image result for docker release timeline">
            <a:extLst>
              <a:ext uri="{FF2B5EF4-FFF2-40B4-BE49-F238E27FC236}">
                <a16:creationId xmlns:a16="http://schemas.microsoft.com/office/drawing/2014/main" id="{0E4DD426-1956-4F43-9DB4-A9E03BD451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0200" y="1942923"/>
            <a:ext cx="5051601" cy="411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42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Batteries Included but Removable</a:t>
            </a:r>
          </a:p>
        </p:txBody>
      </p:sp>
      <p:sp>
        <p:nvSpPr>
          <p:cNvPr id="4" name="Text Placeholder 3"/>
          <p:cNvSpPr>
            <a:spLocks noGrp="1"/>
          </p:cNvSpPr>
          <p:nvPr>
            <p:ph type="body" sz="half" idx="2"/>
          </p:nvPr>
        </p:nvSpPr>
        <p:spPr/>
        <p:txBody>
          <a:bodyPr>
            <a:normAutofit/>
          </a:bodyPr>
          <a:lstStyle/>
          <a:p>
            <a:r>
              <a:rPr lang="en-US" dirty="0"/>
              <a:t>Docker’s design motto</a:t>
            </a:r>
          </a:p>
        </p:txBody>
      </p:sp>
      <p:pic>
        <p:nvPicPr>
          <p:cNvPr id="2050" name="Picture 2" descr="Image result for docker batteries">
            <a:extLst>
              <a:ext uri="{FF2B5EF4-FFF2-40B4-BE49-F238E27FC236}">
                <a16:creationId xmlns:a16="http://schemas.microsoft.com/office/drawing/2014/main" id="{A1C2F97C-EC9F-471D-8B0D-2353240502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85633" y="2193681"/>
            <a:ext cx="4896168" cy="3672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0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8D2AD-DD4B-49DF-852C-5B307D7B3039}"/>
              </a:ext>
            </a:extLst>
          </p:cNvPr>
          <p:cNvPicPr>
            <a:picLocks noChangeAspect="1"/>
          </p:cNvPicPr>
          <p:nvPr/>
        </p:nvPicPr>
        <p:blipFill>
          <a:blip r:embed="rId2"/>
          <a:stretch>
            <a:fillRect/>
          </a:stretch>
        </p:blipFill>
        <p:spPr>
          <a:xfrm>
            <a:off x="1421674" y="179474"/>
            <a:ext cx="9593127" cy="6497771"/>
          </a:xfrm>
          <a:prstGeom prst="rect">
            <a:avLst/>
          </a:prstGeom>
        </p:spPr>
      </p:pic>
      <p:sp>
        <p:nvSpPr>
          <p:cNvPr id="4" name="Rectangle 3">
            <a:extLst>
              <a:ext uri="{FF2B5EF4-FFF2-40B4-BE49-F238E27FC236}">
                <a16:creationId xmlns:a16="http://schemas.microsoft.com/office/drawing/2014/main" id="{BCEDB220-503C-46E2-B0F6-977712677AC0}"/>
              </a:ext>
            </a:extLst>
          </p:cNvPr>
          <p:cNvSpPr/>
          <p:nvPr/>
        </p:nvSpPr>
        <p:spPr>
          <a:xfrm>
            <a:off x="1555222" y="4196715"/>
            <a:ext cx="8937447" cy="10103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1873"/>
          </a:p>
        </p:txBody>
      </p:sp>
      <p:sp>
        <p:nvSpPr>
          <p:cNvPr id="5" name="Arrow: Down 4">
            <a:extLst>
              <a:ext uri="{FF2B5EF4-FFF2-40B4-BE49-F238E27FC236}">
                <a16:creationId xmlns:a16="http://schemas.microsoft.com/office/drawing/2014/main" id="{55B0FA09-2A1B-4D72-A88B-17CFE195F9A2}"/>
              </a:ext>
            </a:extLst>
          </p:cNvPr>
          <p:cNvSpPr/>
          <p:nvPr/>
        </p:nvSpPr>
        <p:spPr>
          <a:xfrm rot="2532767">
            <a:off x="4887899" y="2218138"/>
            <a:ext cx="1554339" cy="1942924"/>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written in the container</a:t>
            </a:r>
          </a:p>
        </p:txBody>
      </p:sp>
      <p:sp>
        <p:nvSpPr>
          <p:cNvPr id="11" name="TextBox 10">
            <a:extLst>
              <a:ext uri="{FF2B5EF4-FFF2-40B4-BE49-F238E27FC236}">
                <a16:creationId xmlns:a16="http://schemas.microsoft.com/office/drawing/2014/main" id="{CECD6DEB-5182-4FC1-870B-719998ADAC3B}"/>
              </a:ext>
            </a:extLst>
          </p:cNvPr>
          <p:cNvSpPr txBox="1"/>
          <p:nvPr/>
        </p:nvSpPr>
        <p:spPr>
          <a:xfrm>
            <a:off x="1522965" y="4683029"/>
            <a:ext cx="914417" cy="261867"/>
          </a:xfrm>
          <a:prstGeom prst="rect">
            <a:avLst/>
          </a:prstGeom>
          <a:noFill/>
        </p:spPr>
        <p:txBody>
          <a:bodyPr wrap="none" rtlCol="0">
            <a:spAutoFit/>
          </a:bodyPr>
          <a:lstStyle/>
          <a:p>
            <a:pPr algn="ctr">
              <a:lnSpc>
                <a:spcPct val="90000"/>
              </a:lnSpc>
            </a:pPr>
            <a:r>
              <a:rPr lang="en-US" sz="1224" b="1" dirty="0"/>
              <a:t>app1:latest</a:t>
            </a:r>
            <a:endParaRPr lang="en-DE" sz="1224" b="1" dirty="0"/>
          </a:p>
        </p:txBody>
      </p:sp>
      <p:grpSp>
        <p:nvGrpSpPr>
          <p:cNvPr id="13" name="Group 12">
            <a:extLst>
              <a:ext uri="{FF2B5EF4-FFF2-40B4-BE49-F238E27FC236}">
                <a16:creationId xmlns:a16="http://schemas.microsoft.com/office/drawing/2014/main" id="{18FC31F4-6B91-448E-959D-0DCF0166066C}"/>
              </a:ext>
            </a:extLst>
          </p:cNvPr>
          <p:cNvGrpSpPr/>
          <p:nvPr/>
        </p:nvGrpSpPr>
        <p:grpSpPr>
          <a:xfrm>
            <a:off x="1293454" y="3562982"/>
            <a:ext cx="1373435" cy="1041084"/>
            <a:chOff x="1522414" y="1752600"/>
            <a:chExt cx="9143998" cy="3886200"/>
          </a:xfrm>
          <a:solidFill>
            <a:schemeClr val="accent5"/>
          </a:solidFill>
        </p:grpSpPr>
        <p:grpSp>
          <p:nvGrpSpPr>
            <p:cNvPr id="14" name="Graphic 4" descr="Server">
              <a:extLst>
                <a:ext uri="{FF2B5EF4-FFF2-40B4-BE49-F238E27FC236}">
                  <a16:creationId xmlns:a16="http://schemas.microsoft.com/office/drawing/2014/main" id="{7EDE8B75-89C5-4121-AD6F-DDF0935B38F0}"/>
                </a:ext>
              </a:extLst>
            </p:cNvPr>
            <p:cNvGrpSpPr/>
            <p:nvPr/>
          </p:nvGrpSpPr>
          <p:grpSpPr>
            <a:xfrm>
              <a:off x="1522414" y="1752600"/>
              <a:ext cx="9143998" cy="3886200"/>
              <a:chOff x="3744912" y="3094831"/>
              <a:chExt cx="2489200" cy="2178050"/>
            </a:xfrm>
            <a:grpFill/>
          </p:grpSpPr>
          <p:sp>
            <p:nvSpPr>
              <p:cNvPr id="18" name="Freeform: Shape 17">
                <a:extLst>
                  <a:ext uri="{FF2B5EF4-FFF2-40B4-BE49-F238E27FC236}">
                    <a16:creationId xmlns:a16="http://schemas.microsoft.com/office/drawing/2014/main" id="{6D4FFD25-5A5F-4D1D-864C-1851F1A7E97A}"/>
                  </a:ext>
                </a:extLst>
              </p:cNvPr>
              <p:cNvSpPr/>
              <p:nvPr/>
            </p:nvSpPr>
            <p:spPr>
              <a:xfrm>
                <a:off x="3744912" y="4650581"/>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grpFill/>
              <a:ln w="51858" cap="flat">
                <a:solidFill>
                  <a:schemeClr val="accent1"/>
                </a:solidFill>
                <a:prstDash val="solid"/>
                <a:miter/>
              </a:ln>
            </p:spPr>
            <p:txBody>
              <a:bodyPr rtlCol="0" anchor="ctr"/>
              <a:lstStyle/>
              <a:p>
                <a:endParaRPr lang="en-DE" sz="1873" dirty="0">
                  <a:solidFill>
                    <a:schemeClr val="bg1"/>
                  </a:solidFill>
                </a:endParaRPr>
              </a:p>
            </p:txBody>
          </p:sp>
          <p:sp>
            <p:nvSpPr>
              <p:cNvPr id="19" name="Freeform: Shape 18">
                <a:extLst>
                  <a:ext uri="{FF2B5EF4-FFF2-40B4-BE49-F238E27FC236}">
                    <a16:creationId xmlns:a16="http://schemas.microsoft.com/office/drawing/2014/main" id="{09198B08-ED90-4BDE-84D7-986E70F86FEA}"/>
                  </a:ext>
                </a:extLst>
              </p:cNvPr>
              <p:cNvSpPr/>
              <p:nvPr/>
            </p:nvSpPr>
            <p:spPr>
              <a:xfrm>
                <a:off x="3744912" y="3872706"/>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grpFill/>
              <a:ln w="51858" cap="flat">
                <a:solidFill>
                  <a:schemeClr val="accent1"/>
                </a:solidFill>
                <a:prstDash val="solid"/>
                <a:miter/>
              </a:ln>
            </p:spPr>
            <p:txBody>
              <a:bodyPr rtlCol="0" anchor="ctr"/>
              <a:lstStyle/>
              <a:p>
                <a:endParaRPr lang="en-DE" sz="1873" dirty="0"/>
              </a:p>
            </p:txBody>
          </p:sp>
          <p:sp>
            <p:nvSpPr>
              <p:cNvPr id="20" name="Freeform: Shape 19">
                <a:extLst>
                  <a:ext uri="{FF2B5EF4-FFF2-40B4-BE49-F238E27FC236}">
                    <a16:creationId xmlns:a16="http://schemas.microsoft.com/office/drawing/2014/main" id="{E2F122DB-6577-4907-8F57-001535C2D295}"/>
                  </a:ext>
                </a:extLst>
              </p:cNvPr>
              <p:cNvSpPr/>
              <p:nvPr/>
            </p:nvSpPr>
            <p:spPr>
              <a:xfrm>
                <a:off x="3744912" y="3094831"/>
                <a:ext cx="24892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grpFill/>
              <a:ln w="51858" cap="flat">
                <a:solidFill>
                  <a:schemeClr val="accent1"/>
                </a:solidFill>
                <a:prstDash val="solid"/>
                <a:miter/>
              </a:ln>
            </p:spPr>
            <p:txBody>
              <a:bodyPr rtlCol="0" anchor="ctr"/>
              <a:lstStyle/>
              <a:p>
                <a:endParaRPr lang="en-DE" sz="1873" dirty="0"/>
              </a:p>
            </p:txBody>
          </p:sp>
        </p:grpSp>
        <p:sp>
          <p:nvSpPr>
            <p:cNvPr id="15" name="Rectangle 14">
              <a:extLst>
                <a:ext uri="{FF2B5EF4-FFF2-40B4-BE49-F238E27FC236}">
                  <a16:creationId xmlns:a16="http://schemas.microsoft.com/office/drawing/2014/main" id="{DD7D56BB-EE6F-4882-BE24-13544779DAC6}"/>
                </a:ext>
              </a:extLst>
            </p:cNvPr>
            <p:cNvSpPr/>
            <p:nvPr/>
          </p:nvSpPr>
          <p:spPr>
            <a:xfrm>
              <a:off x="2340332" y="1944621"/>
              <a:ext cx="7924800" cy="699020"/>
            </a:xfrm>
            <a:prstGeom prst="rect">
              <a:avLst/>
            </a:prstGeom>
            <a:grpFill/>
            <a:ln>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dirty="0">
                <a:solidFill>
                  <a:schemeClr val="bg1"/>
                </a:solidFill>
              </a:endParaRPr>
            </a:p>
          </p:txBody>
        </p:sp>
        <p:sp>
          <p:nvSpPr>
            <p:cNvPr id="16" name="Rectangle 15">
              <a:extLst>
                <a:ext uri="{FF2B5EF4-FFF2-40B4-BE49-F238E27FC236}">
                  <a16:creationId xmlns:a16="http://schemas.microsoft.com/office/drawing/2014/main" id="{EDBA4319-03B4-4346-85DB-0401735A5079}"/>
                </a:ext>
              </a:extLst>
            </p:cNvPr>
            <p:cNvSpPr/>
            <p:nvPr/>
          </p:nvSpPr>
          <p:spPr>
            <a:xfrm>
              <a:off x="2340332" y="3307203"/>
              <a:ext cx="4668481" cy="757829"/>
            </a:xfrm>
            <a:prstGeom prst="rect">
              <a:avLst/>
            </a:prstGeom>
            <a:grpFill/>
            <a:ln>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b="1" dirty="0">
                <a:solidFill>
                  <a:schemeClr val="bg1"/>
                </a:solidFill>
              </a:endParaRPr>
            </a:p>
          </p:txBody>
        </p:sp>
        <p:sp>
          <p:nvSpPr>
            <p:cNvPr id="17" name="Rectangle 16">
              <a:extLst>
                <a:ext uri="{FF2B5EF4-FFF2-40B4-BE49-F238E27FC236}">
                  <a16:creationId xmlns:a16="http://schemas.microsoft.com/office/drawing/2014/main" id="{01B73418-F866-48C1-8051-CC3E0BE6BDE6}"/>
                </a:ext>
              </a:extLst>
            </p:cNvPr>
            <p:cNvSpPr/>
            <p:nvPr/>
          </p:nvSpPr>
          <p:spPr>
            <a:xfrm>
              <a:off x="2194586" y="4776994"/>
              <a:ext cx="7696198" cy="630442"/>
            </a:xfrm>
            <a:prstGeom prst="rect">
              <a:avLst/>
            </a:prstGeom>
            <a:grpFill/>
            <a:ln>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3" dirty="0">
                  <a:solidFill>
                    <a:schemeClr val="bg1"/>
                  </a:solidFill>
                </a:rPr>
                <a:t> </a:t>
              </a:r>
            </a:p>
          </p:txBody>
        </p:sp>
      </p:grpSp>
      <p:grpSp>
        <p:nvGrpSpPr>
          <p:cNvPr id="22" name="Group 21">
            <a:extLst>
              <a:ext uri="{FF2B5EF4-FFF2-40B4-BE49-F238E27FC236}">
                <a16:creationId xmlns:a16="http://schemas.microsoft.com/office/drawing/2014/main" id="{E2DEE8C4-C65D-4B71-8F13-86298D67C337}"/>
              </a:ext>
            </a:extLst>
          </p:cNvPr>
          <p:cNvGrpSpPr/>
          <p:nvPr/>
        </p:nvGrpSpPr>
        <p:grpSpPr>
          <a:xfrm>
            <a:off x="5548423" y="3362410"/>
            <a:ext cx="2135646" cy="401144"/>
            <a:chOff x="6571365" y="1107335"/>
            <a:chExt cx="5486400" cy="622300"/>
          </a:xfrm>
        </p:grpSpPr>
        <p:sp>
          <p:nvSpPr>
            <p:cNvPr id="23" name="Freeform: Shape 22">
              <a:extLst>
                <a:ext uri="{FF2B5EF4-FFF2-40B4-BE49-F238E27FC236}">
                  <a16:creationId xmlns:a16="http://schemas.microsoft.com/office/drawing/2014/main" id="{9021D93A-8E08-4154-AA8A-6B51EEE7304D}"/>
                </a:ext>
              </a:extLst>
            </p:cNvPr>
            <p:cNvSpPr/>
            <p:nvPr/>
          </p:nvSpPr>
          <p:spPr>
            <a:xfrm>
              <a:off x="6571365" y="1107335"/>
              <a:ext cx="54864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DE" sz="1873"/>
            </a:p>
          </p:txBody>
        </p:sp>
        <p:sp>
          <p:nvSpPr>
            <p:cNvPr id="24" name="Rectangle 23">
              <a:extLst>
                <a:ext uri="{FF2B5EF4-FFF2-40B4-BE49-F238E27FC236}">
                  <a16:creationId xmlns:a16="http://schemas.microsoft.com/office/drawing/2014/main" id="{30244EBC-482E-4100-A8C4-37A327E7E25C}"/>
                </a:ext>
              </a:extLst>
            </p:cNvPr>
            <p:cNvSpPr/>
            <p:nvPr/>
          </p:nvSpPr>
          <p:spPr>
            <a:xfrm>
              <a:off x="6958714" y="1267643"/>
              <a:ext cx="4800599" cy="30311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73" dirty="0"/>
                <a:t>RW Layer</a:t>
              </a:r>
              <a:endParaRPr lang="en-DE" sz="1873" dirty="0"/>
            </a:p>
          </p:txBody>
        </p:sp>
      </p:grpSp>
      <p:pic>
        <p:nvPicPr>
          <p:cNvPr id="26" name="Picture 25" descr="A close up of a logo&#10;&#10;Description automatically generated">
            <a:extLst>
              <a:ext uri="{FF2B5EF4-FFF2-40B4-BE49-F238E27FC236}">
                <a16:creationId xmlns:a16="http://schemas.microsoft.com/office/drawing/2014/main" id="{C6F6B6DE-825F-4369-B654-8DD429DBF55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8424" y="1651257"/>
            <a:ext cx="2135646" cy="2135646"/>
          </a:xfrm>
          <a:prstGeom prst="rect">
            <a:avLst/>
          </a:prstGeom>
          <a:ln w="19050">
            <a:solidFill>
              <a:schemeClr val="accent3">
                <a:lumMod val="75000"/>
              </a:schemeClr>
            </a:solidFill>
          </a:ln>
        </p:spPr>
      </p:pic>
      <p:sp>
        <p:nvSpPr>
          <p:cNvPr id="27" name="TextBox 26">
            <a:extLst>
              <a:ext uri="{FF2B5EF4-FFF2-40B4-BE49-F238E27FC236}">
                <a16:creationId xmlns:a16="http://schemas.microsoft.com/office/drawing/2014/main" id="{397FBE1A-7210-4CA6-8D55-965783AA502A}"/>
              </a:ext>
            </a:extLst>
          </p:cNvPr>
          <p:cNvSpPr txBox="1"/>
          <p:nvPr/>
        </p:nvSpPr>
        <p:spPr>
          <a:xfrm>
            <a:off x="6052851" y="1647796"/>
            <a:ext cx="1126785" cy="324695"/>
          </a:xfrm>
          <a:prstGeom prst="rect">
            <a:avLst/>
          </a:prstGeom>
          <a:noFill/>
        </p:spPr>
        <p:txBody>
          <a:bodyPr wrap="none" rtlCol="0">
            <a:spAutoFit/>
          </a:bodyPr>
          <a:lstStyle/>
          <a:p>
            <a:pPr algn="ctr">
              <a:lnSpc>
                <a:spcPct val="90000"/>
              </a:lnSpc>
            </a:pPr>
            <a:r>
              <a:rPr lang="en-US" sz="1632" dirty="0"/>
              <a:t>container1</a:t>
            </a:r>
            <a:endParaRPr lang="en-DE" sz="1632" dirty="0"/>
          </a:p>
        </p:txBody>
      </p:sp>
      <p:pic>
        <p:nvPicPr>
          <p:cNvPr id="28" name="Picture 27" descr="A close up of a logo&#10;&#10;Description automatically generated">
            <a:extLst>
              <a:ext uri="{FF2B5EF4-FFF2-40B4-BE49-F238E27FC236}">
                <a16:creationId xmlns:a16="http://schemas.microsoft.com/office/drawing/2014/main" id="{B82799AF-A921-48BD-A75C-8B3A324F641D}"/>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48422" y="4736953"/>
            <a:ext cx="2135646" cy="2135646"/>
          </a:xfrm>
          <a:prstGeom prst="rect">
            <a:avLst/>
          </a:prstGeom>
          <a:ln w="19050">
            <a:solidFill>
              <a:schemeClr val="accent5">
                <a:lumMod val="75000"/>
              </a:schemeClr>
            </a:solidFill>
          </a:ln>
        </p:spPr>
      </p:pic>
      <p:sp>
        <p:nvSpPr>
          <p:cNvPr id="29" name="TextBox 28">
            <a:extLst>
              <a:ext uri="{FF2B5EF4-FFF2-40B4-BE49-F238E27FC236}">
                <a16:creationId xmlns:a16="http://schemas.microsoft.com/office/drawing/2014/main" id="{71B432C4-B98B-4692-91F0-E1EBF0A98110}"/>
              </a:ext>
            </a:extLst>
          </p:cNvPr>
          <p:cNvSpPr txBox="1"/>
          <p:nvPr/>
        </p:nvSpPr>
        <p:spPr>
          <a:xfrm>
            <a:off x="6053805" y="4760301"/>
            <a:ext cx="1159483" cy="324695"/>
          </a:xfrm>
          <a:prstGeom prst="rect">
            <a:avLst/>
          </a:prstGeom>
          <a:noFill/>
        </p:spPr>
        <p:txBody>
          <a:bodyPr wrap="none" rtlCol="0">
            <a:spAutoFit/>
          </a:bodyPr>
          <a:lstStyle/>
          <a:p>
            <a:pPr algn="ctr">
              <a:lnSpc>
                <a:spcPct val="90000"/>
              </a:lnSpc>
            </a:pPr>
            <a:r>
              <a:rPr lang="en-US" sz="1632" dirty="0"/>
              <a:t>container2</a:t>
            </a:r>
            <a:endParaRPr lang="en-DE" sz="1632" dirty="0"/>
          </a:p>
        </p:txBody>
      </p:sp>
      <p:grpSp>
        <p:nvGrpSpPr>
          <p:cNvPr id="30" name="Group 29">
            <a:extLst>
              <a:ext uri="{FF2B5EF4-FFF2-40B4-BE49-F238E27FC236}">
                <a16:creationId xmlns:a16="http://schemas.microsoft.com/office/drawing/2014/main" id="{1438EC02-09E4-44EA-ACF9-4BA156F88AD3}"/>
              </a:ext>
            </a:extLst>
          </p:cNvPr>
          <p:cNvGrpSpPr/>
          <p:nvPr/>
        </p:nvGrpSpPr>
        <p:grpSpPr>
          <a:xfrm>
            <a:off x="5548420" y="6471455"/>
            <a:ext cx="2135646" cy="401144"/>
            <a:chOff x="6571365" y="1107335"/>
            <a:chExt cx="5486400" cy="622300"/>
          </a:xfrm>
        </p:grpSpPr>
        <p:sp>
          <p:nvSpPr>
            <p:cNvPr id="31" name="Freeform: Shape 30">
              <a:extLst>
                <a:ext uri="{FF2B5EF4-FFF2-40B4-BE49-F238E27FC236}">
                  <a16:creationId xmlns:a16="http://schemas.microsoft.com/office/drawing/2014/main" id="{5F58F1BE-0237-4A0E-BAA9-7EB9A677A3BD}"/>
                </a:ext>
              </a:extLst>
            </p:cNvPr>
            <p:cNvSpPr/>
            <p:nvPr/>
          </p:nvSpPr>
          <p:spPr>
            <a:xfrm>
              <a:off x="6571365" y="1107335"/>
              <a:ext cx="5486400" cy="622300"/>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endParaRPr lang="en-DE" sz="1873"/>
            </a:p>
          </p:txBody>
        </p:sp>
        <p:sp>
          <p:nvSpPr>
            <p:cNvPr id="32" name="Rectangle 31">
              <a:extLst>
                <a:ext uri="{FF2B5EF4-FFF2-40B4-BE49-F238E27FC236}">
                  <a16:creationId xmlns:a16="http://schemas.microsoft.com/office/drawing/2014/main" id="{D23FFE0C-F9BF-4341-827A-A486C12DC223}"/>
                </a:ext>
              </a:extLst>
            </p:cNvPr>
            <p:cNvSpPr/>
            <p:nvPr/>
          </p:nvSpPr>
          <p:spPr>
            <a:xfrm>
              <a:off x="6958714" y="1267643"/>
              <a:ext cx="4800599" cy="30311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73" dirty="0"/>
                <a:t>RW Layer</a:t>
              </a:r>
              <a:endParaRPr lang="en-DE" sz="1873" dirty="0"/>
            </a:p>
          </p:txBody>
        </p:sp>
      </p:grpSp>
      <p:sp>
        <p:nvSpPr>
          <p:cNvPr id="36" name="Freeform: Shape 35">
            <a:extLst>
              <a:ext uri="{FF2B5EF4-FFF2-40B4-BE49-F238E27FC236}">
                <a16:creationId xmlns:a16="http://schemas.microsoft.com/office/drawing/2014/main" id="{903EBFEC-FEAB-40B4-ABDE-68348766D813}"/>
              </a:ext>
            </a:extLst>
          </p:cNvPr>
          <p:cNvSpPr/>
          <p:nvPr/>
        </p:nvSpPr>
        <p:spPr>
          <a:xfrm>
            <a:off x="9250817" y="1649820"/>
            <a:ext cx="1706535" cy="2201980"/>
          </a:xfrm>
          <a:custGeom>
            <a:avLst/>
            <a:gdLst>
              <a:gd name="connsiteX0" fmla="*/ 161925 w 1673225"/>
              <a:gd name="connsiteY0" fmla="*/ 1997076 h 2159000"/>
              <a:gd name="connsiteX1" fmla="*/ 161925 w 1673225"/>
              <a:gd name="connsiteY1" fmla="*/ 161925 h 2159000"/>
              <a:gd name="connsiteX2" fmla="*/ 836613 w 1673225"/>
              <a:gd name="connsiteY2" fmla="*/ 161925 h 2159000"/>
              <a:gd name="connsiteX3" fmla="*/ 836613 w 1673225"/>
              <a:gd name="connsiteY3" fmla="*/ 728663 h 2159000"/>
              <a:gd name="connsiteX4" fmla="*/ 1511301 w 1673225"/>
              <a:gd name="connsiteY4" fmla="*/ 728663 h 2159000"/>
              <a:gd name="connsiteX5" fmla="*/ 1511301 w 1673225"/>
              <a:gd name="connsiteY5" fmla="*/ 1997076 h 2159000"/>
              <a:gd name="connsiteX6" fmla="*/ 161925 w 1673225"/>
              <a:gd name="connsiteY6" fmla="*/ 1997076 h 2159000"/>
              <a:gd name="connsiteX7" fmla="*/ 998538 w 1673225"/>
              <a:gd name="connsiteY7" fmla="*/ 229394 h 2159000"/>
              <a:gd name="connsiteX8" fmla="*/ 1335882 w 1673225"/>
              <a:gd name="connsiteY8" fmla="*/ 566738 h 2159000"/>
              <a:gd name="connsiteX9" fmla="*/ 998538 w 1673225"/>
              <a:gd name="connsiteY9" fmla="*/ 566738 h 2159000"/>
              <a:gd name="connsiteX10" fmla="*/ 998538 w 1673225"/>
              <a:gd name="connsiteY10" fmla="*/ 229394 h 2159000"/>
              <a:gd name="connsiteX11" fmla="*/ 998538 w 1673225"/>
              <a:gd name="connsiteY11" fmla="*/ 0 h 2159000"/>
              <a:gd name="connsiteX12" fmla="*/ 0 w 1673225"/>
              <a:gd name="connsiteY12" fmla="*/ 0 h 2159000"/>
              <a:gd name="connsiteX13" fmla="*/ 0 w 1673225"/>
              <a:gd name="connsiteY13" fmla="*/ 2159001 h 2159000"/>
              <a:gd name="connsiteX14" fmla="*/ 1673226 w 1673225"/>
              <a:gd name="connsiteY14" fmla="*/ 2159001 h 2159000"/>
              <a:gd name="connsiteX15" fmla="*/ 1673226 w 1673225"/>
              <a:gd name="connsiteY15" fmla="*/ 593725 h 2159000"/>
              <a:gd name="connsiteX16" fmla="*/ 998538 w 1673225"/>
              <a:gd name="connsiteY16" fmla="*/ 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225" h="2159000">
                <a:moveTo>
                  <a:pt x="161925" y="1997076"/>
                </a:moveTo>
                <a:lnTo>
                  <a:pt x="161925" y="161925"/>
                </a:lnTo>
                <a:lnTo>
                  <a:pt x="836613" y="161925"/>
                </a:lnTo>
                <a:lnTo>
                  <a:pt x="836613" y="728663"/>
                </a:lnTo>
                <a:lnTo>
                  <a:pt x="1511301" y="728663"/>
                </a:lnTo>
                <a:lnTo>
                  <a:pt x="1511301" y="1997076"/>
                </a:lnTo>
                <a:lnTo>
                  <a:pt x="161925" y="1997076"/>
                </a:lnTo>
                <a:close/>
                <a:moveTo>
                  <a:pt x="998538" y="229394"/>
                </a:moveTo>
                <a:lnTo>
                  <a:pt x="1335882" y="566738"/>
                </a:lnTo>
                <a:lnTo>
                  <a:pt x="998538" y="566738"/>
                </a:lnTo>
                <a:lnTo>
                  <a:pt x="998538" y="229394"/>
                </a:lnTo>
                <a:close/>
                <a:moveTo>
                  <a:pt x="998538" y="0"/>
                </a:moveTo>
                <a:lnTo>
                  <a:pt x="0" y="0"/>
                </a:lnTo>
                <a:lnTo>
                  <a:pt x="0" y="2159001"/>
                </a:lnTo>
                <a:lnTo>
                  <a:pt x="1673226" y="2159001"/>
                </a:lnTo>
                <a:lnTo>
                  <a:pt x="1673226" y="593725"/>
                </a:lnTo>
                <a:lnTo>
                  <a:pt x="998538" y="0"/>
                </a:lnTo>
                <a:close/>
              </a:path>
            </a:pathLst>
          </a:custGeom>
          <a:solidFill>
            <a:schemeClr val="lt1"/>
          </a:solidFill>
          <a:ln w="35983" cap="flat">
            <a:solidFill>
              <a:schemeClr val="accent1"/>
            </a:solidFill>
            <a:prstDash val="solid"/>
            <a:miter/>
          </a:ln>
        </p:spPr>
        <p:txBody>
          <a:bodyPr rtlCol="0" anchor="ctr"/>
          <a:lstStyle/>
          <a:p>
            <a:endParaRPr lang="en-DE" sz="1873" dirty="0"/>
          </a:p>
        </p:txBody>
      </p:sp>
      <p:sp>
        <p:nvSpPr>
          <p:cNvPr id="42" name="Freeform: Shape 41">
            <a:extLst>
              <a:ext uri="{FF2B5EF4-FFF2-40B4-BE49-F238E27FC236}">
                <a16:creationId xmlns:a16="http://schemas.microsoft.com/office/drawing/2014/main" id="{0BFA8F78-81A0-43C7-94B1-CBABC47D91C4}"/>
              </a:ext>
            </a:extLst>
          </p:cNvPr>
          <p:cNvSpPr/>
          <p:nvPr/>
        </p:nvSpPr>
        <p:spPr>
          <a:xfrm>
            <a:off x="9250817" y="4714828"/>
            <a:ext cx="1706535" cy="2201980"/>
          </a:xfrm>
          <a:custGeom>
            <a:avLst/>
            <a:gdLst>
              <a:gd name="connsiteX0" fmla="*/ 161925 w 1673225"/>
              <a:gd name="connsiteY0" fmla="*/ 1997076 h 2159000"/>
              <a:gd name="connsiteX1" fmla="*/ 161925 w 1673225"/>
              <a:gd name="connsiteY1" fmla="*/ 161925 h 2159000"/>
              <a:gd name="connsiteX2" fmla="*/ 836613 w 1673225"/>
              <a:gd name="connsiteY2" fmla="*/ 161925 h 2159000"/>
              <a:gd name="connsiteX3" fmla="*/ 836613 w 1673225"/>
              <a:gd name="connsiteY3" fmla="*/ 728663 h 2159000"/>
              <a:gd name="connsiteX4" fmla="*/ 1511301 w 1673225"/>
              <a:gd name="connsiteY4" fmla="*/ 728663 h 2159000"/>
              <a:gd name="connsiteX5" fmla="*/ 1511301 w 1673225"/>
              <a:gd name="connsiteY5" fmla="*/ 1997076 h 2159000"/>
              <a:gd name="connsiteX6" fmla="*/ 161925 w 1673225"/>
              <a:gd name="connsiteY6" fmla="*/ 1997076 h 2159000"/>
              <a:gd name="connsiteX7" fmla="*/ 998538 w 1673225"/>
              <a:gd name="connsiteY7" fmla="*/ 229394 h 2159000"/>
              <a:gd name="connsiteX8" fmla="*/ 1335882 w 1673225"/>
              <a:gd name="connsiteY8" fmla="*/ 566738 h 2159000"/>
              <a:gd name="connsiteX9" fmla="*/ 998538 w 1673225"/>
              <a:gd name="connsiteY9" fmla="*/ 566738 h 2159000"/>
              <a:gd name="connsiteX10" fmla="*/ 998538 w 1673225"/>
              <a:gd name="connsiteY10" fmla="*/ 229394 h 2159000"/>
              <a:gd name="connsiteX11" fmla="*/ 998538 w 1673225"/>
              <a:gd name="connsiteY11" fmla="*/ 0 h 2159000"/>
              <a:gd name="connsiteX12" fmla="*/ 0 w 1673225"/>
              <a:gd name="connsiteY12" fmla="*/ 0 h 2159000"/>
              <a:gd name="connsiteX13" fmla="*/ 0 w 1673225"/>
              <a:gd name="connsiteY13" fmla="*/ 2159001 h 2159000"/>
              <a:gd name="connsiteX14" fmla="*/ 1673226 w 1673225"/>
              <a:gd name="connsiteY14" fmla="*/ 2159001 h 2159000"/>
              <a:gd name="connsiteX15" fmla="*/ 1673226 w 1673225"/>
              <a:gd name="connsiteY15" fmla="*/ 593725 h 2159000"/>
              <a:gd name="connsiteX16" fmla="*/ 998538 w 1673225"/>
              <a:gd name="connsiteY16" fmla="*/ 0 h 2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3225" h="2159000">
                <a:moveTo>
                  <a:pt x="161925" y="1997076"/>
                </a:moveTo>
                <a:lnTo>
                  <a:pt x="161925" y="161925"/>
                </a:lnTo>
                <a:lnTo>
                  <a:pt x="836613" y="161925"/>
                </a:lnTo>
                <a:lnTo>
                  <a:pt x="836613" y="728663"/>
                </a:lnTo>
                <a:lnTo>
                  <a:pt x="1511301" y="728663"/>
                </a:lnTo>
                <a:lnTo>
                  <a:pt x="1511301" y="1997076"/>
                </a:lnTo>
                <a:lnTo>
                  <a:pt x="161925" y="1997076"/>
                </a:lnTo>
                <a:close/>
                <a:moveTo>
                  <a:pt x="998538" y="229394"/>
                </a:moveTo>
                <a:lnTo>
                  <a:pt x="1335882" y="566738"/>
                </a:lnTo>
                <a:lnTo>
                  <a:pt x="998538" y="566738"/>
                </a:lnTo>
                <a:lnTo>
                  <a:pt x="998538" y="229394"/>
                </a:lnTo>
                <a:close/>
                <a:moveTo>
                  <a:pt x="998538" y="0"/>
                </a:moveTo>
                <a:lnTo>
                  <a:pt x="0" y="0"/>
                </a:lnTo>
                <a:lnTo>
                  <a:pt x="0" y="2159001"/>
                </a:lnTo>
                <a:lnTo>
                  <a:pt x="1673226" y="2159001"/>
                </a:lnTo>
                <a:lnTo>
                  <a:pt x="1673226" y="593725"/>
                </a:lnTo>
                <a:lnTo>
                  <a:pt x="998538" y="0"/>
                </a:lnTo>
                <a:close/>
              </a:path>
            </a:pathLst>
          </a:custGeom>
          <a:solidFill>
            <a:schemeClr val="lt1"/>
          </a:solidFill>
          <a:ln w="35983" cap="flat">
            <a:solidFill>
              <a:schemeClr val="accent1"/>
            </a:solidFill>
            <a:prstDash val="solid"/>
            <a:miter/>
          </a:ln>
        </p:spPr>
        <p:txBody>
          <a:bodyPr rtlCol="0" anchor="ctr"/>
          <a:lstStyle/>
          <a:p>
            <a:endParaRPr lang="en-DE" sz="1873"/>
          </a:p>
        </p:txBody>
      </p:sp>
      <p:cxnSp>
        <p:nvCxnSpPr>
          <p:cNvPr id="44" name="Straight Connector 43">
            <a:extLst>
              <a:ext uri="{FF2B5EF4-FFF2-40B4-BE49-F238E27FC236}">
                <a16:creationId xmlns:a16="http://schemas.microsoft.com/office/drawing/2014/main" id="{7B448956-4B5F-488B-82FC-9FE31AF83DCF}"/>
              </a:ext>
            </a:extLst>
          </p:cNvPr>
          <p:cNvCxnSpPr>
            <a:endCxn id="36" idx="13"/>
          </p:cNvCxnSpPr>
          <p:nvPr/>
        </p:nvCxnSpPr>
        <p:spPr>
          <a:xfrm>
            <a:off x="7169008" y="3595478"/>
            <a:ext cx="2081808" cy="256323"/>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4949AAA-AA19-43AF-9CE9-5C8D84E320A2}"/>
              </a:ext>
            </a:extLst>
          </p:cNvPr>
          <p:cNvCxnSpPr>
            <a:endCxn id="42" idx="13"/>
          </p:cNvCxnSpPr>
          <p:nvPr/>
        </p:nvCxnSpPr>
        <p:spPr>
          <a:xfrm>
            <a:off x="7192851" y="6714420"/>
            <a:ext cx="2057966" cy="202389"/>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893D912-0E60-4617-9090-A40D0DCC6519}"/>
              </a:ext>
            </a:extLst>
          </p:cNvPr>
          <p:cNvSpPr txBox="1"/>
          <p:nvPr/>
        </p:nvSpPr>
        <p:spPr>
          <a:xfrm>
            <a:off x="9699355" y="2416870"/>
            <a:ext cx="870102" cy="1246787"/>
          </a:xfrm>
          <a:prstGeom prst="rect">
            <a:avLst/>
          </a:prstGeom>
          <a:noFill/>
        </p:spPr>
        <p:txBody>
          <a:bodyPr wrap="none" rtlCol="0">
            <a:spAutoFit/>
          </a:bodyPr>
          <a:lstStyle/>
          <a:p>
            <a:pPr>
              <a:lnSpc>
                <a:spcPct val="90000"/>
              </a:lnSpc>
            </a:pPr>
            <a:r>
              <a:rPr lang="en-US" sz="1632" dirty="0"/>
              <a:t>367864</a:t>
            </a:r>
          </a:p>
          <a:p>
            <a:pPr>
              <a:lnSpc>
                <a:spcPct val="90000"/>
              </a:lnSpc>
            </a:pPr>
            <a:r>
              <a:rPr lang="en-US" sz="1632" dirty="0"/>
              <a:t>373872</a:t>
            </a:r>
          </a:p>
          <a:p>
            <a:pPr>
              <a:lnSpc>
                <a:spcPct val="90000"/>
              </a:lnSpc>
            </a:pPr>
            <a:r>
              <a:rPr lang="en-US" sz="1632" dirty="0"/>
              <a:t>137449</a:t>
            </a:r>
          </a:p>
          <a:p>
            <a:pPr>
              <a:lnSpc>
                <a:spcPct val="90000"/>
              </a:lnSpc>
            </a:pPr>
            <a:r>
              <a:rPr lang="en-US" sz="1632" dirty="0"/>
              <a:t>283489</a:t>
            </a:r>
          </a:p>
          <a:p>
            <a:pPr>
              <a:lnSpc>
                <a:spcPct val="90000"/>
              </a:lnSpc>
            </a:pPr>
            <a:r>
              <a:rPr lang="en-US" sz="1632" dirty="0"/>
              <a:t>987489</a:t>
            </a:r>
          </a:p>
        </p:txBody>
      </p:sp>
      <p:sp>
        <p:nvSpPr>
          <p:cNvPr id="48" name="TextBox 47">
            <a:extLst>
              <a:ext uri="{FF2B5EF4-FFF2-40B4-BE49-F238E27FC236}">
                <a16:creationId xmlns:a16="http://schemas.microsoft.com/office/drawing/2014/main" id="{DA7EE5B0-D861-4744-A23A-DF3920F56CD8}"/>
              </a:ext>
            </a:extLst>
          </p:cNvPr>
          <p:cNvSpPr txBox="1"/>
          <p:nvPr/>
        </p:nvSpPr>
        <p:spPr>
          <a:xfrm>
            <a:off x="9580822" y="3661139"/>
            <a:ext cx="849913" cy="247760"/>
          </a:xfrm>
          <a:prstGeom prst="rect">
            <a:avLst/>
          </a:prstGeom>
          <a:noFill/>
        </p:spPr>
        <p:txBody>
          <a:bodyPr wrap="none" rtlCol="0">
            <a:spAutoFit/>
          </a:bodyPr>
          <a:lstStyle/>
          <a:p>
            <a:pPr>
              <a:lnSpc>
                <a:spcPct val="90000"/>
              </a:lnSpc>
            </a:pPr>
            <a:r>
              <a:rPr lang="en-US" sz="1122" dirty="0">
                <a:solidFill>
                  <a:schemeClr val="accent1"/>
                </a:solidFill>
              </a:rPr>
              <a:t>     app.log</a:t>
            </a:r>
            <a:endParaRPr lang="en-DE" sz="1122" dirty="0">
              <a:solidFill>
                <a:schemeClr val="accent1"/>
              </a:solidFill>
            </a:endParaRPr>
          </a:p>
        </p:txBody>
      </p:sp>
      <p:sp>
        <p:nvSpPr>
          <p:cNvPr id="49" name="TextBox 48">
            <a:extLst>
              <a:ext uri="{FF2B5EF4-FFF2-40B4-BE49-F238E27FC236}">
                <a16:creationId xmlns:a16="http://schemas.microsoft.com/office/drawing/2014/main" id="{F8FE0FAF-E2C2-4E33-96C1-CD5BA87378C3}"/>
              </a:ext>
            </a:extLst>
          </p:cNvPr>
          <p:cNvSpPr txBox="1"/>
          <p:nvPr/>
        </p:nvSpPr>
        <p:spPr>
          <a:xfrm>
            <a:off x="9580822" y="6714419"/>
            <a:ext cx="809837" cy="247760"/>
          </a:xfrm>
          <a:prstGeom prst="rect">
            <a:avLst/>
          </a:prstGeom>
          <a:noFill/>
        </p:spPr>
        <p:txBody>
          <a:bodyPr wrap="none" rtlCol="0">
            <a:spAutoFit/>
          </a:bodyPr>
          <a:lstStyle/>
          <a:p>
            <a:pPr>
              <a:lnSpc>
                <a:spcPct val="90000"/>
              </a:lnSpc>
            </a:pPr>
            <a:r>
              <a:rPr lang="en-US" sz="1122" dirty="0">
                <a:solidFill>
                  <a:schemeClr val="accent1"/>
                </a:solidFill>
              </a:rPr>
              <a:t>    app.log</a:t>
            </a:r>
            <a:endParaRPr lang="en-DE" sz="1122" dirty="0">
              <a:solidFill>
                <a:schemeClr val="accent1"/>
              </a:solidFill>
            </a:endParaRPr>
          </a:p>
        </p:txBody>
      </p:sp>
      <p:cxnSp>
        <p:nvCxnSpPr>
          <p:cNvPr id="51" name="Straight Connector 50">
            <a:extLst>
              <a:ext uri="{FF2B5EF4-FFF2-40B4-BE49-F238E27FC236}">
                <a16:creationId xmlns:a16="http://schemas.microsoft.com/office/drawing/2014/main" id="{AB3570A6-EF6E-433B-9C52-99A3DE99C20E}"/>
              </a:ext>
            </a:extLst>
          </p:cNvPr>
          <p:cNvCxnSpPr>
            <a:stCxn id="19" idx="7"/>
            <a:endCxn id="26" idx="1"/>
          </p:cNvCxnSpPr>
          <p:nvPr/>
        </p:nvCxnSpPr>
        <p:spPr>
          <a:xfrm flipV="1">
            <a:off x="2666889" y="2719080"/>
            <a:ext cx="2881534" cy="1282272"/>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10EF7B8-178D-48B8-B6F0-02D6A54FFB4B}"/>
              </a:ext>
            </a:extLst>
          </p:cNvPr>
          <p:cNvCxnSpPr>
            <a:stCxn id="19" idx="6"/>
            <a:endCxn id="28" idx="1"/>
          </p:cNvCxnSpPr>
          <p:nvPr/>
        </p:nvCxnSpPr>
        <p:spPr>
          <a:xfrm>
            <a:off x="2666889" y="4165695"/>
            <a:ext cx="2881532" cy="1639081"/>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62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419101" y="2542732"/>
            <a:ext cx="3385733" cy="1680460"/>
          </a:xfrm>
          <a:solidFill>
            <a:srgbClr val="33353A">
              <a:alpha val="70000"/>
            </a:srgbClr>
          </a:solidFill>
        </p:spPr>
        <p:txBody>
          <a:bodyPr anchor="ctr"/>
          <a:lstStyle/>
          <a:p>
            <a:r>
              <a:rPr lang="en-US" dirty="0"/>
              <a:t>Docker 101</a:t>
            </a:r>
          </a:p>
        </p:txBody>
      </p:sp>
      <p:sp>
        <p:nvSpPr>
          <p:cNvPr id="8" name="AutoShape 4" descr="MSC19_singaporeShipping_001">
            <a:extLst>
              <a:ext uri="{FF2B5EF4-FFF2-40B4-BE49-F238E27FC236}">
                <a16:creationId xmlns:a16="http://schemas.microsoft.com/office/drawing/2014/main" id="{AAAC1796-5107-40F4-BD57-ACEFAE03963E}"/>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ID4096"/>
          </a:p>
        </p:txBody>
      </p:sp>
      <p:pic>
        <p:nvPicPr>
          <p:cNvPr id="11" name="Picture 10" descr="A screenshot of a cell phone&#10;&#10;Description automatically generated">
            <a:extLst>
              <a:ext uri="{FF2B5EF4-FFF2-40B4-BE49-F238E27FC236}">
                <a16:creationId xmlns:a16="http://schemas.microsoft.com/office/drawing/2014/main" id="{2E0B386F-03DA-4087-A533-9C89F5077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3449" y="0"/>
            <a:ext cx="7895274" cy="6994523"/>
          </a:xfrm>
          <a:prstGeom prst="rect">
            <a:avLst/>
          </a:prstGeom>
        </p:spPr>
      </p:pic>
    </p:spTree>
    <p:extLst>
      <p:ext uri="{BB962C8B-B14F-4D97-AF65-F5344CB8AC3E}">
        <p14:creationId xmlns:p14="http://schemas.microsoft.com/office/powerpoint/2010/main" val="360088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46F2B06-DD81-4DD5-A161-76297A2FCD5F}"/>
              </a:ext>
            </a:extLst>
          </p:cNvPr>
          <p:cNvSpPr/>
          <p:nvPr/>
        </p:nvSpPr>
        <p:spPr>
          <a:xfrm>
            <a:off x="2731328" y="877523"/>
            <a:ext cx="6973811" cy="6014279"/>
          </a:xfrm>
          <a:custGeom>
            <a:avLst/>
            <a:gdLst>
              <a:gd name="connsiteX0" fmla="*/ 228600 w 266700"/>
              <a:gd name="connsiteY0" fmla="*/ 95250 h 533400"/>
              <a:gd name="connsiteX1" fmla="*/ 38100 w 266700"/>
              <a:gd name="connsiteY1" fmla="*/ 95250 h 533400"/>
              <a:gd name="connsiteX2" fmla="*/ 38100 w 266700"/>
              <a:gd name="connsiteY2" fmla="*/ 38100 h 533400"/>
              <a:gd name="connsiteX3" fmla="*/ 228600 w 266700"/>
              <a:gd name="connsiteY3" fmla="*/ 38100 h 533400"/>
              <a:gd name="connsiteX4" fmla="*/ 228600 w 266700"/>
              <a:gd name="connsiteY4" fmla="*/ 95250 h 533400"/>
              <a:gd name="connsiteX5" fmla="*/ 228600 w 266700"/>
              <a:gd name="connsiteY5" fmla="*/ 190500 h 533400"/>
              <a:gd name="connsiteX6" fmla="*/ 38100 w 266700"/>
              <a:gd name="connsiteY6" fmla="*/ 190500 h 533400"/>
              <a:gd name="connsiteX7" fmla="*/ 38100 w 266700"/>
              <a:gd name="connsiteY7" fmla="*/ 133350 h 533400"/>
              <a:gd name="connsiteX8" fmla="*/ 228600 w 266700"/>
              <a:gd name="connsiteY8" fmla="*/ 133350 h 533400"/>
              <a:gd name="connsiteX9" fmla="*/ 228600 w 266700"/>
              <a:gd name="connsiteY9" fmla="*/ 190500 h 533400"/>
              <a:gd name="connsiteX10" fmla="*/ 133350 w 266700"/>
              <a:gd name="connsiteY10" fmla="*/ 476250 h 533400"/>
              <a:gd name="connsiteX11" fmla="*/ 104775 w 266700"/>
              <a:gd name="connsiteY11" fmla="*/ 447675 h 533400"/>
              <a:gd name="connsiteX12" fmla="*/ 133350 w 266700"/>
              <a:gd name="connsiteY12" fmla="*/ 419100 h 533400"/>
              <a:gd name="connsiteX13" fmla="*/ 161925 w 266700"/>
              <a:gd name="connsiteY13" fmla="*/ 447675 h 533400"/>
              <a:gd name="connsiteX14" fmla="*/ 133350 w 266700"/>
              <a:gd name="connsiteY14" fmla="*/ 476250 h 533400"/>
              <a:gd name="connsiteX15" fmla="*/ 228600 w 266700"/>
              <a:gd name="connsiteY15" fmla="*/ 0 h 533400"/>
              <a:gd name="connsiteX16" fmla="*/ 38100 w 266700"/>
              <a:gd name="connsiteY16" fmla="*/ 0 h 533400"/>
              <a:gd name="connsiteX17" fmla="*/ 0 w 266700"/>
              <a:gd name="connsiteY17" fmla="*/ 38100 h 533400"/>
              <a:gd name="connsiteX18" fmla="*/ 0 w 266700"/>
              <a:gd name="connsiteY18" fmla="*/ 495300 h 533400"/>
              <a:gd name="connsiteX19" fmla="*/ 38100 w 266700"/>
              <a:gd name="connsiteY19" fmla="*/ 533400 h 533400"/>
              <a:gd name="connsiteX20" fmla="*/ 228600 w 266700"/>
              <a:gd name="connsiteY20" fmla="*/ 533400 h 533400"/>
              <a:gd name="connsiteX21" fmla="*/ 266700 w 266700"/>
              <a:gd name="connsiteY21" fmla="*/ 495300 h 533400"/>
              <a:gd name="connsiteX22" fmla="*/ 266700 w 266700"/>
              <a:gd name="connsiteY22" fmla="*/ 38100 h 533400"/>
              <a:gd name="connsiteX23" fmla="*/ 228600 w 266700"/>
              <a:gd name="connsiteY2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533400">
                <a:moveTo>
                  <a:pt x="228600" y="95250"/>
                </a:moveTo>
                <a:lnTo>
                  <a:pt x="38100" y="95250"/>
                </a:lnTo>
                <a:lnTo>
                  <a:pt x="38100" y="38100"/>
                </a:lnTo>
                <a:lnTo>
                  <a:pt x="228600" y="38100"/>
                </a:lnTo>
                <a:lnTo>
                  <a:pt x="228600" y="95250"/>
                </a:lnTo>
                <a:close/>
                <a:moveTo>
                  <a:pt x="228600" y="190500"/>
                </a:moveTo>
                <a:lnTo>
                  <a:pt x="38100" y="190500"/>
                </a:lnTo>
                <a:lnTo>
                  <a:pt x="38100" y="133350"/>
                </a:lnTo>
                <a:lnTo>
                  <a:pt x="228600" y="133350"/>
                </a:lnTo>
                <a:lnTo>
                  <a:pt x="228600" y="190500"/>
                </a:lnTo>
                <a:close/>
                <a:moveTo>
                  <a:pt x="133350" y="476250"/>
                </a:moveTo>
                <a:cubicBezTo>
                  <a:pt x="117158" y="476250"/>
                  <a:pt x="104775" y="463867"/>
                  <a:pt x="104775" y="447675"/>
                </a:cubicBezTo>
                <a:cubicBezTo>
                  <a:pt x="104775" y="431483"/>
                  <a:pt x="117158" y="419100"/>
                  <a:pt x="133350" y="419100"/>
                </a:cubicBezTo>
                <a:cubicBezTo>
                  <a:pt x="149542" y="419100"/>
                  <a:pt x="161925" y="431483"/>
                  <a:pt x="161925" y="447675"/>
                </a:cubicBezTo>
                <a:cubicBezTo>
                  <a:pt x="161925" y="463867"/>
                  <a:pt x="149542" y="476250"/>
                  <a:pt x="133350" y="476250"/>
                </a:cubicBezTo>
                <a:close/>
                <a:moveTo>
                  <a:pt x="228600" y="0"/>
                </a:moveTo>
                <a:lnTo>
                  <a:pt x="38100" y="0"/>
                </a:lnTo>
                <a:cubicBezTo>
                  <a:pt x="17145" y="0"/>
                  <a:pt x="0" y="17145"/>
                  <a:pt x="0" y="38100"/>
                </a:cubicBezTo>
                <a:lnTo>
                  <a:pt x="0" y="495300"/>
                </a:lnTo>
                <a:cubicBezTo>
                  <a:pt x="0" y="516255"/>
                  <a:pt x="17145" y="533400"/>
                  <a:pt x="38100" y="533400"/>
                </a:cubicBezTo>
                <a:lnTo>
                  <a:pt x="228600" y="533400"/>
                </a:lnTo>
                <a:cubicBezTo>
                  <a:pt x="249555" y="533400"/>
                  <a:pt x="266700" y="516255"/>
                  <a:pt x="266700" y="495300"/>
                </a:cubicBezTo>
                <a:lnTo>
                  <a:pt x="266700" y="38100"/>
                </a:lnTo>
                <a:cubicBezTo>
                  <a:pt x="266700" y="17145"/>
                  <a:pt x="249555" y="0"/>
                  <a:pt x="228600" y="0"/>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endParaRPr lang="LID4096" dirty="0"/>
          </a:p>
        </p:txBody>
      </p:sp>
      <p:sp>
        <p:nvSpPr>
          <p:cNvPr id="2" name="Title 1"/>
          <p:cNvSpPr>
            <a:spLocks noGrp="1"/>
          </p:cNvSpPr>
          <p:nvPr>
            <p:ph type="title"/>
          </p:nvPr>
        </p:nvSpPr>
        <p:spPr/>
        <p:txBody>
          <a:bodyPr>
            <a:normAutofit/>
          </a:bodyPr>
          <a:lstStyle/>
          <a:p>
            <a:r>
              <a:rPr lang="en-US" sz="2856" dirty="0"/>
              <a:t>Volume</a:t>
            </a:r>
          </a:p>
        </p:txBody>
      </p:sp>
      <p:grpSp>
        <p:nvGrpSpPr>
          <p:cNvPr id="5" name="Group 4">
            <a:extLst>
              <a:ext uri="{FF2B5EF4-FFF2-40B4-BE49-F238E27FC236}">
                <a16:creationId xmlns:a16="http://schemas.microsoft.com/office/drawing/2014/main" id="{4EE25EE6-A482-4B50-8442-DB351CB2EAE5}"/>
              </a:ext>
            </a:extLst>
          </p:cNvPr>
          <p:cNvGrpSpPr/>
          <p:nvPr/>
        </p:nvGrpSpPr>
        <p:grpSpPr>
          <a:xfrm>
            <a:off x="4321107" y="4138679"/>
            <a:ext cx="3794259" cy="2321723"/>
            <a:chOff x="1522414" y="4537386"/>
            <a:chExt cx="9143997" cy="3489685"/>
          </a:xfrm>
        </p:grpSpPr>
        <p:sp>
          <p:nvSpPr>
            <p:cNvPr id="11" name="Freeform: Shape 10">
              <a:extLst>
                <a:ext uri="{FF2B5EF4-FFF2-40B4-BE49-F238E27FC236}">
                  <a16:creationId xmlns:a16="http://schemas.microsoft.com/office/drawing/2014/main" id="{B86467CE-1AAD-4E24-A398-E36E193318DF}"/>
                </a:ext>
              </a:extLst>
            </p:cNvPr>
            <p:cNvSpPr/>
            <p:nvPr/>
          </p:nvSpPr>
          <p:spPr>
            <a:xfrm>
              <a:off x="1522414" y="4537386"/>
              <a:ext cx="9143997" cy="3489685"/>
            </a:xfrm>
            <a:custGeom>
              <a:avLst/>
              <a:gdLst>
                <a:gd name="connsiteX0" fmla="*/ 2349960 w 2489200"/>
                <a:gd name="connsiteY0" fmla="*/ 0 h 622300"/>
                <a:gd name="connsiteX1" fmla="*/ 139240 w 2489200"/>
                <a:gd name="connsiteY1" fmla="*/ 0 h 622300"/>
                <a:gd name="connsiteX2" fmla="*/ 0 w 2489200"/>
                <a:gd name="connsiteY2" fmla="*/ 139240 h 622300"/>
                <a:gd name="connsiteX3" fmla="*/ 0 w 2489200"/>
                <a:gd name="connsiteY3" fmla="*/ 483060 h 622300"/>
                <a:gd name="connsiteX4" fmla="*/ 139240 w 2489200"/>
                <a:gd name="connsiteY4" fmla="*/ 622300 h 622300"/>
                <a:gd name="connsiteX5" fmla="*/ 2349960 w 2489200"/>
                <a:gd name="connsiteY5" fmla="*/ 622300 h 622300"/>
                <a:gd name="connsiteX6" fmla="*/ 2489200 w 2489200"/>
                <a:gd name="connsiteY6" fmla="*/ 483060 h 622300"/>
                <a:gd name="connsiteX7" fmla="*/ 2489200 w 2489200"/>
                <a:gd name="connsiteY7" fmla="*/ 139240 h 622300"/>
                <a:gd name="connsiteX8" fmla="*/ 2349960 w 2489200"/>
                <a:gd name="connsiteY8" fmla="*/ 0 h 622300"/>
                <a:gd name="connsiteX9" fmla="*/ 388938 w 2489200"/>
                <a:gd name="connsiteY9" fmla="*/ 388938 h 622300"/>
                <a:gd name="connsiteX10" fmla="*/ 311150 w 2489200"/>
                <a:gd name="connsiteY10" fmla="*/ 311150 h 622300"/>
                <a:gd name="connsiteX11" fmla="*/ 388938 w 2489200"/>
                <a:gd name="connsiteY11" fmla="*/ 233363 h 622300"/>
                <a:gd name="connsiteX12" fmla="*/ 466725 w 2489200"/>
                <a:gd name="connsiteY12" fmla="*/ 311150 h 622300"/>
                <a:gd name="connsiteX13" fmla="*/ 388938 w 2489200"/>
                <a:gd name="connsiteY13" fmla="*/ 388938 h 622300"/>
                <a:gd name="connsiteX14" fmla="*/ 777875 w 2489200"/>
                <a:gd name="connsiteY14" fmla="*/ 388938 h 622300"/>
                <a:gd name="connsiteX15" fmla="*/ 700088 w 2489200"/>
                <a:gd name="connsiteY15" fmla="*/ 311150 h 622300"/>
                <a:gd name="connsiteX16" fmla="*/ 777875 w 2489200"/>
                <a:gd name="connsiteY16" fmla="*/ 233363 h 622300"/>
                <a:gd name="connsiteX17" fmla="*/ 855663 w 2489200"/>
                <a:gd name="connsiteY17" fmla="*/ 311150 h 622300"/>
                <a:gd name="connsiteX18" fmla="*/ 777875 w 2489200"/>
                <a:gd name="connsiteY18" fmla="*/ 388938 h 622300"/>
                <a:gd name="connsiteX19" fmla="*/ 1166813 w 2489200"/>
                <a:gd name="connsiteY19" fmla="*/ 388938 h 622300"/>
                <a:gd name="connsiteX20" fmla="*/ 1089025 w 2489200"/>
                <a:gd name="connsiteY20" fmla="*/ 311150 h 622300"/>
                <a:gd name="connsiteX21" fmla="*/ 1166813 w 2489200"/>
                <a:gd name="connsiteY21" fmla="*/ 233363 h 622300"/>
                <a:gd name="connsiteX22" fmla="*/ 1244600 w 2489200"/>
                <a:gd name="connsiteY22" fmla="*/ 311150 h 622300"/>
                <a:gd name="connsiteX23" fmla="*/ 1166813 w 2489200"/>
                <a:gd name="connsiteY23" fmla="*/ 388938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9200" h="622300">
                  <a:moveTo>
                    <a:pt x="2349960" y="0"/>
                  </a:moveTo>
                  <a:lnTo>
                    <a:pt x="139240" y="0"/>
                  </a:lnTo>
                  <a:cubicBezTo>
                    <a:pt x="62339" y="0"/>
                    <a:pt x="0" y="62339"/>
                    <a:pt x="0" y="139240"/>
                  </a:cubicBezTo>
                  <a:lnTo>
                    <a:pt x="0" y="483060"/>
                  </a:lnTo>
                  <a:cubicBezTo>
                    <a:pt x="0" y="559961"/>
                    <a:pt x="62339" y="622300"/>
                    <a:pt x="139240" y="622300"/>
                  </a:cubicBezTo>
                  <a:lnTo>
                    <a:pt x="2349960" y="622300"/>
                  </a:lnTo>
                  <a:cubicBezTo>
                    <a:pt x="2426861" y="622300"/>
                    <a:pt x="2489200" y="559961"/>
                    <a:pt x="2489200" y="483060"/>
                  </a:cubicBezTo>
                  <a:lnTo>
                    <a:pt x="2489200" y="139240"/>
                  </a:lnTo>
                  <a:cubicBezTo>
                    <a:pt x="2489200" y="62339"/>
                    <a:pt x="2426861" y="0"/>
                    <a:pt x="2349960" y="0"/>
                  </a:cubicBezTo>
                  <a:close/>
                  <a:moveTo>
                    <a:pt x="388938" y="388938"/>
                  </a:moveTo>
                  <a:cubicBezTo>
                    <a:pt x="345975" y="388938"/>
                    <a:pt x="311150" y="354112"/>
                    <a:pt x="311150" y="311150"/>
                  </a:cubicBezTo>
                  <a:cubicBezTo>
                    <a:pt x="311150" y="268188"/>
                    <a:pt x="345975" y="233363"/>
                    <a:pt x="388938" y="233363"/>
                  </a:cubicBezTo>
                  <a:cubicBezTo>
                    <a:pt x="431900" y="233363"/>
                    <a:pt x="466725" y="268188"/>
                    <a:pt x="466725" y="311150"/>
                  </a:cubicBezTo>
                  <a:cubicBezTo>
                    <a:pt x="466725" y="354112"/>
                    <a:pt x="431900" y="388938"/>
                    <a:pt x="388938" y="388938"/>
                  </a:cubicBezTo>
                  <a:close/>
                  <a:moveTo>
                    <a:pt x="777875" y="388938"/>
                  </a:moveTo>
                  <a:cubicBezTo>
                    <a:pt x="734913" y="388938"/>
                    <a:pt x="700088" y="354112"/>
                    <a:pt x="700088" y="311150"/>
                  </a:cubicBezTo>
                  <a:cubicBezTo>
                    <a:pt x="700088" y="268188"/>
                    <a:pt x="734913" y="233363"/>
                    <a:pt x="777875" y="233363"/>
                  </a:cubicBezTo>
                  <a:cubicBezTo>
                    <a:pt x="820837" y="233363"/>
                    <a:pt x="855663" y="268188"/>
                    <a:pt x="855663" y="311150"/>
                  </a:cubicBezTo>
                  <a:cubicBezTo>
                    <a:pt x="855663" y="354112"/>
                    <a:pt x="820837" y="388938"/>
                    <a:pt x="777875" y="388938"/>
                  </a:cubicBezTo>
                  <a:close/>
                  <a:moveTo>
                    <a:pt x="1166813" y="388938"/>
                  </a:moveTo>
                  <a:cubicBezTo>
                    <a:pt x="1123851" y="388938"/>
                    <a:pt x="1089025" y="354112"/>
                    <a:pt x="1089025" y="311150"/>
                  </a:cubicBezTo>
                  <a:cubicBezTo>
                    <a:pt x="1089025" y="268188"/>
                    <a:pt x="1123851" y="233363"/>
                    <a:pt x="1166813" y="233363"/>
                  </a:cubicBezTo>
                  <a:cubicBezTo>
                    <a:pt x="1209775" y="233363"/>
                    <a:pt x="1244600" y="268188"/>
                    <a:pt x="1244600" y="311150"/>
                  </a:cubicBezTo>
                  <a:cubicBezTo>
                    <a:pt x="1244600" y="354112"/>
                    <a:pt x="1209775" y="388938"/>
                    <a:pt x="1166813" y="388938"/>
                  </a:cubicBezTo>
                  <a:close/>
                </a:path>
              </a:pathLst>
            </a:custGeom>
            <a:solidFill>
              <a:schemeClr val="accent1">
                <a:lumMod val="60000"/>
                <a:lumOff val="40000"/>
              </a:schemeClr>
            </a:solidFill>
            <a:ln w="51858" cap="flat">
              <a:solidFill>
                <a:schemeClr val="accent1"/>
              </a:solidFill>
              <a:prstDash val="solid"/>
              <a:miter/>
            </a:ln>
          </p:spPr>
          <p:txBody>
            <a:bodyPr rtlCol="0" anchor="ctr"/>
            <a:lstStyle/>
            <a:p>
              <a:endParaRPr lang="en-DE" sz="1873" dirty="0">
                <a:solidFill>
                  <a:schemeClr val="bg1"/>
                </a:solidFill>
              </a:endParaRPr>
            </a:p>
          </p:txBody>
        </p:sp>
        <p:sp>
          <p:nvSpPr>
            <p:cNvPr id="23" name="Rectangle 22">
              <a:extLst>
                <a:ext uri="{FF2B5EF4-FFF2-40B4-BE49-F238E27FC236}">
                  <a16:creationId xmlns:a16="http://schemas.microsoft.com/office/drawing/2014/main" id="{39AFE9D8-5918-4289-A0CD-82E162DA4574}"/>
                </a:ext>
              </a:extLst>
            </p:cNvPr>
            <p:cNvSpPr/>
            <p:nvPr/>
          </p:nvSpPr>
          <p:spPr>
            <a:xfrm>
              <a:off x="1844526" y="5078058"/>
              <a:ext cx="8499770" cy="2558162"/>
            </a:xfrm>
            <a:prstGeom prst="rect">
              <a:avLst/>
            </a:prstGeom>
            <a:solidFill>
              <a:schemeClr val="accent1">
                <a:lumMod val="60000"/>
                <a:lumOff val="40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accent1">
                      <a:lumMod val="20000"/>
                      <a:lumOff val="80000"/>
                    </a:schemeClr>
                  </a:solidFill>
                </a:rPr>
                <a:t>/bin   /</a:t>
              </a:r>
              <a:r>
                <a:rPr lang="en-US" sz="1800" b="1" dirty="0" err="1">
                  <a:solidFill>
                    <a:schemeClr val="accent1">
                      <a:lumMod val="20000"/>
                      <a:lumOff val="80000"/>
                    </a:schemeClr>
                  </a:solidFill>
                </a:rPr>
                <a:t>etc</a:t>
              </a:r>
              <a:r>
                <a:rPr lang="en-US" sz="1800" b="1" dirty="0">
                  <a:solidFill>
                    <a:schemeClr val="accent1">
                      <a:lumMod val="20000"/>
                      <a:lumOff val="80000"/>
                    </a:schemeClr>
                  </a:solidFill>
                </a:rPr>
                <a:t>   /lib   /</a:t>
              </a:r>
              <a:r>
                <a:rPr lang="en-US" sz="1800" b="1" dirty="0" err="1">
                  <a:solidFill>
                    <a:schemeClr val="accent1">
                      <a:lumMod val="20000"/>
                      <a:lumOff val="80000"/>
                    </a:schemeClr>
                  </a:solidFill>
                </a:rPr>
                <a:t>mnt</a:t>
              </a:r>
              <a:r>
                <a:rPr lang="en-US" sz="1800" b="1" dirty="0">
                  <a:solidFill>
                    <a:schemeClr val="accent1">
                      <a:lumMod val="20000"/>
                      <a:lumOff val="80000"/>
                    </a:schemeClr>
                  </a:solidFill>
                </a:rPr>
                <a:t>   /opt   /root   /</a:t>
              </a:r>
              <a:r>
                <a:rPr lang="en-US" sz="1800" b="1" dirty="0" err="1">
                  <a:solidFill>
                    <a:schemeClr val="accent1">
                      <a:lumMod val="20000"/>
                      <a:lumOff val="80000"/>
                    </a:schemeClr>
                  </a:solidFill>
                </a:rPr>
                <a:t>sbin</a:t>
              </a:r>
              <a:r>
                <a:rPr lang="en-US" sz="1800" b="1" dirty="0">
                  <a:solidFill>
                    <a:schemeClr val="accent1">
                      <a:lumMod val="20000"/>
                      <a:lumOff val="80000"/>
                    </a:schemeClr>
                  </a:solidFill>
                </a:rPr>
                <a:t>   /sys   /</a:t>
              </a:r>
              <a:r>
                <a:rPr lang="en-US" sz="1800" b="1" dirty="0" err="1">
                  <a:solidFill>
                    <a:schemeClr val="accent1">
                      <a:lumMod val="20000"/>
                      <a:lumOff val="80000"/>
                    </a:schemeClr>
                  </a:solidFill>
                </a:rPr>
                <a:t>usr</a:t>
              </a:r>
              <a:r>
                <a:rPr lang="en-US" sz="1800" b="1" dirty="0">
                  <a:solidFill>
                    <a:schemeClr val="accent1">
                      <a:lumMod val="20000"/>
                      <a:lumOff val="80000"/>
                    </a:schemeClr>
                  </a:solidFill>
                </a:rPr>
                <a:t>   /</a:t>
              </a:r>
              <a:r>
                <a:rPr lang="nn-NO" sz="1800" b="1" dirty="0">
                  <a:solidFill>
                    <a:schemeClr val="accent1">
                      <a:lumMod val="20000"/>
                      <a:lumOff val="80000"/>
                    </a:schemeClr>
                  </a:solidFill>
                </a:rPr>
                <a:t>dev  /media   /proc   /run  /srv   /tmp </a:t>
              </a:r>
            </a:p>
            <a:p>
              <a:pPr algn="ctr"/>
              <a:r>
                <a:rPr lang="nn-NO" sz="1800" b="1" dirty="0">
                  <a:solidFill>
                    <a:schemeClr val="accent1">
                      <a:lumMod val="20000"/>
                      <a:lumOff val="80000"/>
                    </a:schemeClr>
                  </a:solidFill>
                </a:rPr>
                <a:t>/app</a:t>
              </a:r>
              <a:endParaRPr lang="en-US" sz="1800" b="1" dirty="0">
                <a:solidFill>
                  <a:schemeClr val="accent1">
                    <a:lumMod val="20000"/>
                    <a:lumOff val="80000"/>
                  </a:schemeClr>
                </a:solidFill>
              </a:endParaRPr>
            </a:p>
            <a:p>
              <a:pPr algn="ctr"/>
              <a:r>
                <a:rPr lang="en-US" sz="2400" dirty="0">
                  <a:solidFill>
                    <a:schemeClr val="accent1">
                      <a:lumMod val="20000"/>
                      <a:lumOff val="80000"/>
                    </a:schemeClr>
                  </a:solidFill>
                </a:rPr>
                <a:t> </a:t>
              </a:r>
            </a:p>
          </p:txBody>
        </p:sp>
      </p:grpSp>
      <p:pic>
        <p:nvPicPr>
          <p:cNvPr id="4" name="Graphic 3" descr="Database">
            <a:extLst>
              <a:ext uri="{FF2B5EF4-FFF2-40B4-BE49-F238E27FC236}">
                <a16:creationId xmlns:a16="http://schemas.microsoft.com/office/drawing/2014/main" id="{DEE41141-9A30-427F-A2DB-56126B851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8861" y="5114602"/>
            <a:ext cx="914400" cy="914400"/>
          </a:xfrm>
          <a:prstGeom prst="rect">
            <a:avLst/>
          </a:prstGeom>
        </p:spPr>
      </p:pic>
      <p:sp>
        <p:nvSpPr>
          <p:cNvPr id="17" name="TextBox 16">
            <a:extLst>
              <a:ext uri="{FF2B5EF4-FFF2-40B4-BE49-F238E27FC236}">
                <a16:creationId xmlns:a16="http://schemas.microsoft.com/office/drawing/2014/main" id="{169C8B33-90E2-4829-9FF9-21714F0C1833}"/>
              </a:ext>
            </a:extLst>
          </p:cNvPr>
          <p:cNvSpPr txBox="1"/>
          <p:nvPr/>
        </p:nvSpPr>
        <p:spPr>
          <a:xfrm>
            <a:off x="5494316" y="6460402"/>
            <a:ext cx="1447832" cy="431400"/>
          </a:xfrm>
          <a:prstGeom prst="rect">
            <a:avLst/>
          </a:prstGeom>
          <a:noFill/>
        </p:spPr>
        <p:txBody>
          <a:bodyPr wrap="none" rtlCol="0">
            <a:spAutoFit/>
          </a:bodyPr>
          <a:lstStyle/>
          <a:p>
            <a:pPr algn="ctr">
              <a:lnSpc>
                <a:spcPct val="90000"/>
              </a:lnSpc>
            </a:pPr>
            <a:r>
              <a:rPr lang="en-US" sz="2448" b="1" dirty="0"/>
              <a:t>container</a:t>
            </a:r>
            <a:endParaRPr lang="en-DE" sz="2448" b="1" dirty="0"/>
          </a:p>
        </p:txBody>
      </p:sp>
      <p:sp>
        <p:nvSpPr>
          <p:cNvPr id="13" name="TextBox 12">
            <a:extLst>
              <a:ext uri="{FF2B5EF4-FFF2-40B4-BE49-F238E27FC236}">
                <a16:creationId xmlns:a16="http://schemas.microsoft.com/office/drawing/2014/main" id="{F99EBB81-F0F1-44D2-9A6A-51DB89B9F80F}"/>
              </a:ext>
            </a:extLst>
          </p:cNvPr>
          <p:cNvSpPr txBox="1"/>
          <p:nvPr/>
        </p:nvSpPr>
        <p:spPr>
          <a:xfrm>
            <a:off x="5336356" y="850549"/>
            <a:ext cx="1763753" cy="431400"/>
          </a:xfrm>
          <a:prstGeom prst="rect">
            <a:avLst/>
          </a:prstGeom>
          <a:noFill/>
        </p:spPr>
        <p:txBody>
          <a:bodyPr wrap="none" rtlCol="0">
            <a:spAutoFit/>
          </a:bodyPr>
          <a:lstStyle/>
          <a:p>
            <a:pPr algn="ctr">
              <a:lnSpc>
                <a:spcPct val="90000"/>
              </a:lnSpc>
            </a:pPr>
            <a:r>
              <a:rPr lang="en-US" sz="2448" b="1" dirty="0"/>
              <a:t>docker host</a:t>
            </a:r>
            <a:endParaRPr lang="en-DE" sz="2448" b="1" dirty="0"/>
          </a:p>
        </p:txBody>
      </p:sp>
      <p:sp>
        <p:nvSpPr>
          <p:cNvPr id="15" name="TextBox 14">
            <a:extLst>
              <a:ext uri="{FF2B5EF4-FFF2-40B4-BE49-F238E27FC236}">
                <a16:creationId xmlns:a16="http://schemas.microsoft.com/office/drawing/2014/main" id="{27ECFB2A-4068-45AD-A484-8745618F348C}"/>
              </a:ext>
            </a:extLst>
          </p:cNvPr>
          <p:cNvSpPr txBox="1"/>
          <p:nvPr/>
        </p:nvSpPr>
        <p:spPr>
          <a:xfrm>
            <a:off x="8482573" y="5911883"/>
            <a:ext cx="1178272" cy="431400"/>
          </a:xfrm>
          <a:prstGeom prst="rect">
            <a:avLst/>
          </a:prstGeom>
          <a:noFill/>
        </p:spPr>
        <p:txBody>
          <a:bodyPr wrap="none" rtlCol="0">
            <a:spAutoFit/>
          </a:bodyPr>
          <a:lstStyle/>
          <a:p>
            <a:pPr algn="ctr">
              <a:lnSpc>
                <a:spcPct val="90000"/>
              </a:lnSpc>
            </a:pPr>
            <a:r>
              <a:rPr lang="en-US" sz="2448" b="1" dirty="0"/>
              <a:t>volume</a:t>
            </a:r>
            <a:endParaRPr lang="en-DE" sz="2448" b="1" dirty="0"/>
          </a:p>
        </p:txBody>
      </p:sp>
      <p:cxnSp>
        <p:nvCxnSpPr>
          <p:cNvPr id="18" name="Straight Connector 17">
            <a:extLst>
              <a:ext uri="{FF2B5EF4-FFF2-40B4-BE49-F238E27FC236}">
                <a16:creationId xmlns:a16="http://schemas.microsoft.com/office/drawing/2014/main" id="{E559A2F5-85BE-4629-9AEC-29714F4D3DE0}"/>
              </a:ext>
            </a:extLst>
          </p:cNvPr>
          <p:cNvCxnSpPr>
            <a:cxnSpLocks/>
            <a:endCxn id="4" idx="1"/>
          </p:cNvCxnSpPr>
          <p:nvPr/>
        </p:nvCxnSpPr>
        <p:spPr>
          <a:xfrm>
            <a:off x="6456218" y="5571802"/>
            <a:ext cx="2102643" cy="0"/>
          </a:xfrm>
          <a:prstGeom prst="line">
            <a:avLst/>
          </a:prstGeom>
          <a:ln w="5715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40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volume</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docker volume create name</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docker volume create </a:t>
            </a:r>
            <a:r>
              <a:rPr lang="en-US" sz="4100" dirty="0" err="1">
                <a:solidFill>
                  <a:schemeClr val="tx1">
                    <a:lumMod val="50000"/>
                    <a:lumOff val="50000"/>
                  </a:schemeClr>
                </a:solidFill>
              </a:rPr>
              <a:t>first_volume</a:t>
            </a:r>
            <a:endParaRPr lang="en-US" sz="4100" dirty="0">
              <a:solidFill>
                <a:schemeClr val="tx1">
                  <a:lumMod val="50000"/>
                  <a:lumOff val="50000"/>
                </a:schemeClr>
              </a:solidFill>
            </a:endParaRP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DCE48012-7219-42CB-AF9F-D6CDED082126}"/>
              </a:ext>
            </a:extLst>
          </p:cNvPr>
          <p:cNvPicPr>
            <a:picLocks noChangeAspect="1"/>
          </p:cNvPicPr>
          <p:nvPr/>
        </p:nvPicPr>
        <p:blipFill>
          <a:blip r:embed="rId3"/>
          <a:stretch>
            <a:fillRect/>
          </a:stretch>
        </p:blipFill>
        <p:spPr>
          <a:xfrm>
            <a:off x="885329" y="3718934"/>
            <a:ext cx="10665815" cy="3125317"/>
          </a:xfrm>
          <a:prstGeom prst="rect">
            <a:avLst/>
          </a:prstGeom>
        </p:spPr>
      </p:pic>
      <p:sp>
        <p:nvSpPr>
          <p:cNvPr id="7" name="Rectangle 6">
            <a:extLst>
              <a:ext uri="{FF2B5EF4-FFF2-40B4-BE49-F238E27FC236}">
                <a16:creationId xmlns:a16="http://schemas.microsoft.com/office/drawing/2014/main" id="{209B8896-C831-4251-ABFB-9EE738AF08D7}"/>
              </a:ext>
            </a:extLst>
          </p:cNvPr>
          <p:cNvSpPr/>
          <p:nvPr/>
        </p:nvSpPr>
        <p:spPr bwMode="auto">
          <a:xfrm>
            <a:off x="4322618" y="5403273"/>
            <a:ext cx="7038109" cy="4017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2305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mount</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-v </a:t>
            </a:r>
            <a:r>
              <a:rPr lang="en-US" sz="4100" b="1" dirty="0" err="1"/>
              <a:t>volumename</a:t>
            </a:r>
            <a:r>
              <a:rPr lang="en-US" sz="4100" b="1" dirty="0"/>
              <a:t>-or-id : path-in-the-container</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-v </a:t>
            </a:r>
            <a:r>
              <a:rPr lang="en-US" sz="4100" dirty="0" err="1">
                <a:solidFill>
                  <a:schemeClr val="tx1">
                    <a:lumMod val="50000"/>
                    <a:lumOff val="50000"/>
                  </a:schemeClr>
                </a:solidFill>
              </a:rPr>
              <a:t>first_volume</a:t>
            </a:r>
            <a:r>
              <a:rPr lang="en-US" sz="4100" dirty="0">
                <a:solidFill>
                  <a:schemeClr val="tx1">
                    <a:lumMod val="50000"/>
                    <a:lumOff val="50000"/>
                  </a:schemeClr>
                </a:solidFill>
              </a:rPr>
              <a:t>:/app</a:t>
            </a:r>
          </a:p>
          <a:p>
            <a:pPr marL="0" indent="0" algn="ctr">
              <a:buNone/>
            </a:pPr>
            <a:endParaRPr lang="en-US"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E6ACDC4B-3AD9-4F11-89E3-DB295935890F}"/>
              </a:ext>
            </a:extLst>
          </p:cNvPr>
          <p:cNvPicPr>
            <a:picLocks noChangeAspect="1"/>
          </p:cNvPicPr>
          <p:nvPr/>
        </p:nvPicPr>
        <p:blipFill>
          <a:blip r:embed="rId3"/>
          <a:stretch>
            <a:fillRect/>
          </a:stretch>
        </p:blipFill>
        <p:spPr>
          <a:xfrm>
            <a:off x="633628" y="3320442"/>
            <a:ext cx="11169217" cy="3260467"/>
          </a:xfrm>
          <a:prstGeom prst="rect">
            <a:avLst/>
          </a:prstGeom>
        </p:spPr>
      </p:pic>
      <p:sp>
        <p:nvSpPr>
          <p:cNvPr id="8" name="Rectangle 7">
            <a:extLst>
              <a:ext uri="{FF2B5EF4-FFF2-40B4-BE49-F238E27FC236}">
                <a16:creationId xmlns:a16="http://schemas.microsoft.com/office/drawing/2014/main" id="{35381B92-8955-41D2-8671-498C7AEAAEEE}"/>
              </a:ext>
            </a:extLst>
          </p:cNvPr>
          <p:cNvSpPr/>
          <p:nvPr/>
        </p:nvSpPr>
        <p:spPr bwMode="auto">
          <a:xfrm>
            <a:off x="3602181" y="3320442"/>
            <a:ext cx="7744692" cy="4017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1C282647-86EF-473C-882E-9D48ACD9BF3E}"/>
              </a:ext>
            </a:extLst>
          </p:cNvPr>
          <p:cNvSpPr/>
          <p:nvPr/>
        </p:nvSpPr>
        <p:spPr bwMode="auto">
          <a:xfrm>
            <a:off x="731838" y="3680938"/>
            <a:ext cx="2512580" cy="134826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927746A2-8BA4-4685-A624-922CB4FD5F73}"/>
              </a:ext>
            </a:extLst>
          </p:cNvPr>
          <p:cNvSpPr/>
          <p:nvPr/>
        </p:nvSpPr>
        <p:spPr bwMode="auto">
          <a:xfrm>
            <a:off x="3602181" y="4957555"/>
            <a:ext cx="2951019" cy="4017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11" name="Rectangle 10">
            <a:extLst>
              <a:ext uri="{FF2B5EF4-FFF2-40B4-BE49-F238E27FC236}">
                <a16:creationId xmlns:a16="http://schemas.microsoft.com/office/drawing/2014/main" id="{126A5552-8571-46E7-9536-D45AC3079B86}"/>
              </a:ext>
            </a:extLst>
          </p:cNvPr>
          <p:cNvSpPr/>
          <p:nvPr/>
        </p:nvSpPr>
        <p:spPr bwMode="auto">
          <a:xfrm>
            <a:off x="3602181" y="5418496"/>
            <a:ext cx="7744692" cy="4017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12" name="Rectangle 11">
            <a:extLst>
              <a:ext uri="{FF2B5EF4-FFF2-40B4-BE49-F238E27FC236}">
                <a16:creationId xmlns:a16="http://schemas.microsoft.com/office/drawing/2014/main" id="{9C679725-1995-4021-9AA1-1F80E1A5C619}"/>
              </a:ext>
            </a:extLst>
          </p:cNvPr>
          <p:cNvSpPr/>
          <p:nvPr/>
        </p:nvSpPr>
        <p:spPr bwMode="auto">
          <a:xfrm>
            <a:off x="731836" y="5769232"/>
            <a:ext cx="1415619" cy="8116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53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 calcmode="lin" valueType="num">
                                      <p:cBhvr>
                                        <p:cTn id="41" dur="1000" fill="hold"/>
                                        <p:tgtEl>
                                          <p:spTgt spid="12"/>
                                        </p:tgtEl>
                                        <p:attrNameLst>
                                          <p:attrName>style.rotation</p:attrName>
                                        </p:attrNameLst>
                                      </p:cBhvr>
                                      <p:tavLst>
                                        <p:tav tm="0">
                                          <p:val>
                                            <p:fltVal val="90"/>
                                          </p:val>
                                        </p:tav>
                                        <p:tav tm="100000">
                                          <p:val>
                                            <p:fltVal val="0"/>
                                          </p:val>
                                        </p:tav>
                                      </p:tavLst>
                                    </p:anim>
                                    <p:animEffect transition="in" filter="fade">
                                      <p:cBhvr>
                                        <p:cTn id="4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5B16E4-0CEB-4158-8EA6-FD8802ECFA28}"/>
              </a:ext>
            </a:extLst>
          </p:cNvPr>
          <p:cNvPicPr>
            <a:picLocks noChangeAspect="1"/>
          </p:cNvPicPr>
          <p:nvPr/>
        </p:nvPicPr>
        <p:blipFill>
          <a:blip r:embed="rId3"/>
          <a:stretch>
            <a:fillRect/>
          </a:stretch>
        </p:blipFill>
        <p:spPr>
          <a:xfrm>
            <a:off x="442913" y="3334594"/>
            <a:ext cx="11596255" cy="3218425"/>
          </a:xfrm>
          <a:prstGeom prst="rect">
            <a:avLst/>
          </a:prstGeom>
        </p:spPr>
      </p:pic>
      <p:sp>
        <p:nvSpPr>
          <p:cNvPr id="2" name="Title 1"/>
          <p:cNvSpPr>
            <a:spLocks noGrp="1"/>
          </p:cNvSpPr>
          <p:nvPr>
            <p:ph type="title"/>
          </p:nvPr>
        </p:nvSpPr>
        <p:spPr/>
        <p:txBody>
          <a:bodyPr/>
          <a:lstStyle/>
          <a:p>
            <a:r>
              <a:rPr lang="en-US" dirty="0"/>
              <a:t>Bind Mount</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-v path-on-the-host : path-on-the-container</a:t>
            </a:r>
            <a:endParaRPr lang="en-US" sz="4100" dirty="0"/>
          </a:p>
          <a:p>
            <a:pPr marL="0" indent="0" algn="ctr">
              <a:buNone/>
            </a:pPr>
            <a:r>
              <a:rPr lang="en-US" sz="4100" dirty="0" err="1">
                <a:solidFill>
                  <a:schemeClr val="tx1">
                    <a:lumMod val="50000"/>
                    <a:lumOff val="50000"/>
                  </a:schemeClr>
                </a:solidFill>
              </a:rPr>
              <a:t>i.e</a:t>
            </a:r>
            <a:r>
              <a:rPr lang="en-US" sz="4100" dirty="0">
                <a:solidFill>
                  <a:schemeClr val="tx1">
                    <a:lumMod val="50000"/>
                    <a:lumOff val="50000"/>
                  </a:schemeClr>
                </a:solidFill>
              </a:rPr>
              <a:t>: -v /home/</a:t>
            </a:r>
            <a:r>
              <a:rPr lang="en-US" sz="4100" dirty="0" err="1">
                <a:solidFill>
                  <a:schemeClr val="tx1">
                    <a:lumMod val="50000"/>
                    <a:lumOff val="50000"/>
                  </a:schemeClr>
                </a:solidFill>
              </a:rPr>
              <a:t>ozozturk</a:t>
            </a:r>
            <a:r>
              <a:rPr lang="en-US" sz="4100" dirty="0">
                <a:solidFill>
                  <a:schemeClr val="tx1">
                    <a:lumMod val="50000"/>
                    <a:lumOff val="50000"/>
                  </a:schemeClr>
                </a:solidFill>
              </a:rPr>
              <a:t>/app:/app</a:t>
            </a:r>
          </a:p>
          <a:p>
            <a:pPr marL="0" indent="0" algn="ctr">
              <a:buNone/>
            </a:pPr>
            <a:endParaRPr lang="en-US" dirty="0">
              <a:solidFill>
                <a:schemeClr val="accent3"/>
              </a:solidFill>
            </a:endParaRPr>
          </a:p>
          <a:p>
            <a:pPr marL="0" indent="0" algn="ctr">
              <a:buNone/>
            </a:pPr>
            <a:endParaRPr lang="en-US" dirty="0">
              <a:solidFill>
                <a:schemeClr val="accent3"/>
              </a:solidFill>
            </a:endParaRPr>
          </a:p>
        </p:txBody>
      </p:sp>
      <p:sp>
        <p:nvSpPr>
          <p:cNvPr id="8" name="Rectangle 7">
            <a:extLst>
              <a:ext uri="{FF2B5EF4-FFF2-40B4-BE49-F238E27FC236}">
                <a16:creationId xmlns:a16="http://schemas.microsoft.com/office/drawing/2014/main" id="{35381B92-8955-41D2-8671-498C7AEAAEEE}"/>
              </a:ext>
            </a:extLst>
          </p:cNvPr>
          <p:cNvSpPr/>
          <p:nvPr/>
        </p:nvSpPr>
        <p:spPr bwMode="auto">
          <a:xfrm>
            <a:off x="442913" y="3361704"/>
            <a:ext cx="7537305" cy="176819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9" name="Rectangle 8">
            <a:extLst>
              <a:ext uri="{FF2B5EF4-FFF2-40B4-BE49-F238E27FC236}">
                <a16:creationId xmlns:a16="http://schemas.microsoft.com/office/drawing/2014/main" id="{1C282647-86EF-473C-882E-9D48ACD9BF3E}"/>
              </a:ext>
            </a:extLst>
          </p:cNvPr>
          <p:cNvSpPr/>
          <p:nvPr/>
        </p:nvSpPr>
        <p:spPr bwMode="auto">
          <a:xfrm>
            <a:off x="3353049" y="5167326"/>
            <a:ext cx="8640512" cy="3615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927746A2-8BA4-4685-A624-922CB4FD5F73}"/>
              </a:ext>
            </a:extLst>
          </p:cNvPr>
          <p:cNvSpPr/>
          <p:nvPr/>
        </p:nvSpPr>
        <p:spPr bwMode="auto">
          <a:xfrm>
            <a:off x="442914" y="5365452"/>
            <a:ext cx="2383414" cy="112952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152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Docker’s magic</a:t>
            </a:r>
          </a:p>
        </p:txBody>
      </p:sp>
      <p:sp>
        <p:nvSpPr>
          <p:cNvPr id="4" name="Text Placeholder 3"/>
          <p:cNvSpPr>
            <a:spLocks noGrp="1"/>
          </p:cNvSpPr>
          <p:nvPr>
            <p:ph type="body" sz="half" idx="2"/>
          </p:nvPr>
        </p:nvSpPr>
        <p:spPr/>
        <p:txBody>
          <a:bodyPr>
            <a:normAutofit/>
          </a:bodyPr>
          <a:lstStyle/>
          <a:p>
            <a:r>
              <a:rPr lang="en-US" dirty="0"/>
              <a:t>Although Docker consists of dozens of different services in the background and is infrastructurally complex, it does not offer a system other than what we used to know and know for years.</a:t>
            </a:r>
          </a:p>
        </p:txBody>
      </p:sp>
      <p:pic>
        <p:nvPicPr>
          <p:cNvPr id="1026" name="Picture 2" descr="Docker Engine Diagram">
            <a:extLst>
              <a:ext uri="{FF2B5EF4-FFF2-40B4-BE49-F238E27FC236}">
                <a16:creationId xmlns:a16="http://schemas.microsoft.com/office/drawing/2014/main" id="{A9BECD98-0E16-4C70-8BE9-80E2EA75AC1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44347" y="2083785"/>
            <a:ext cx="4905882" cy="383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9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98DE-9BC9-46B0-949F-A93BF2DE6E6C}"/>
              </a:ext>
            </a:extLst>
          </p:cNvPr>
          <p:cNvSpPr>
            <a:spLocks noGrp="1"/>
          </p:cNvSpPr>
          <p:nvPr>
            <p:ph type="title"/>
          </p:nvPr>
        </p:nvSpPr>
        <p:spPr/>
        <p:txBody>
          <a:bodyPr/>
          <a:lstStyle/>
          <a:p>
            <a:r>
              <a:rPr lang="en-US" dirty="0"/>
              <a:t>Docker Network Object</a:t>
            </a:r>
            <a:endParaRPr lang="en-DE" dirty="0"/>
          </a:p>
        </p:txBody>
      </p:sp>
      <p:pic>
        <p:nvPicPr>
          <p:cNvPr id="1026" name="Picture 2" descr="bridge1">
            <a:extLst>
              <a:ext uri="{FF2B5EF4-FFF2-40B4-BE49-F238E27FC236}">
                <a16:creationId xmlns:a16="http://schemas.microsoft.com/office/drawing/2014/main" id="{E2F9726C-E9E2-4C30-96C8-B284BCAF9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9431" y="1942923"/>
            <a:ext cx="3557615" cy="4352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3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Network Driver</a:t>
            </a:r>
          </a:p>
        </p:txBody>
      </p:sp>
      <p:sp>
        <p:nvSpPr>
          <p:cNvPr id="5" name="Content Placeholder 4"/>
          <p:cNvSpPr>
            <a:spLocks noGrp="1"/>
          </p:cNvSpPr>
          <p:nvPr>
            <p:ph sz="half" idx="1"/>
          </p:nvPr>
        </p:nvSpPr>
        <p:spPr/>
        <p:txBody>
          <a:bodyPr/>
          <a:lstStyle/>
          <a:p>
            <a:r>
              <a:rPr lang="en-US" dirty="0"/>
              <a:t>Bridge</a:t>
            </a:r>
          </a:p>
          <a:p>
            <a:r>
              <a:rPr lang="en-US" dirty="0"/>
              <a:t>Host</a:t>
            </a:r>
          </a:p>
          <a:p>
            <a:r>
              <a:rPr lang="en-US" dirty="0" err="1"/>
              <a:t>Macvlan</a:t>
            </a:r>
            <a:endParaRPr lang="en-US" dirty="0"/>
          </a:p>
          <a:p>
            <a:r>
              <a:rPr lang="en-US" dirty="0"/>
              <a:t>None</a:t>
            </a:r>
          </a:p>
          <a:p>
            <a:r>
              <a:rPr lang="en-US" dirty="0"/>
              <a:t>Overlay</a:t>
            </a:r>
          </a:p>
        </p:txBody>
      </p:sp>
      <p:pic>
        <p:nvPicPr>
          <p:cNvPr id="2050" name="Picture 2" descr="Image result for docker network logo">
            <a:extLst>
              <a:ext uri="{FF2B5EF4-FFF2-40B4-BE49-F238E27FC236}">
                <a16:creationId xmlns:a16="http://schemas.microsoft.com/office/drawing/2014/main" id="{0413AC0F-A55B-4713-8839-01C8C9D1443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3672" y="2330346"/>
            <a:ext cx="4507583" cy="3577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2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a:t>
            </a:r>
          </a:p>
        </p:txBody>
      </p:sp>
      <p:sp>
        <p:nvSpPr>
          <p:cNvPr id="5" name="Content Placeholder 4"/>
          <p:cNvSpPr>
            <a:spLocks noGrp="1"/>
          </p:cNvSpPr>
          <p:nvPr>
            <p:ph sz="half" idx="1"/>
          </p:nvPr>
        </p:nvSpPr>
        <p:spPr/>
        <p:txBody>
          <a:bodyPr>
            <a:normAutofit/>
          </a:bodyPr>
          <a:lstStyle/>
          <a:p>
            <a:r>
              <a:rPr lang="en-US" dirty="0"/>
              <a:t>Bridge is the default driver. When creating a network object, especially if no other driver is specified, the network is created with the bridge driver.</a:t>
            </a:r>
          </a:p>
          <a:p>
            <a:r>
              <a:rPr lang="en-US" dirty="0"/>
              <a:t>Each Docker installed host has a network called “Bridge” which is created with bridge driver and all the containers connect to this by default unless specified otherwise.</a:t>
            </a:r>
          </a:p>
        </p:txBody>
      </p:sp>
      <p:pic>
        <p:nvPicPr>
          <p:cNvPr id="3074" name="Picture 2" descr="Image result for docker bridge">
            <a:extLst>
              <a:ext uri="{FF2B5EF4-FFF2-40B4-BE49-F238E27FC236}">
                <a16:creationId xmlns:a16="http://schemas.microsoft.com/office/drawing/2014/main" id="{82E9D3F9-6937-46CC-8E9F-6F51F2D490A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3672" y="2017543"/>
            <a:ext cx="4507583" cy="420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9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a:t>
            </a:r>
          </a:p>
        </p:txBody>
      </p:sp>
      <p:sp>
        <p:nvSpPr>
          <p:cNvPr id="5" name="Content Placeholder 4"/>
          <p:cNvSpPr>
            <a:spLocks noGrp="1"/>
          </p:cNvSpPr>
          <p:nvPr>
            <p:ph sz="half" idx="1"/>
          </p:nvPr>
        </p:nvSpPr>
        <p:spPr/>
        <p:txBody>
          <a:bodyPr>
            <a:normAutofit/>
          </a:bodyPr>
          <a:lstStyle/>
          <a:p>
            <a:r>
              <a:rPr lang="en-US" dirty="0"/>
              <a:t>Each Docker installed host has a network object named "Host" which is created with a host driver.</a:t>
            </a:r>
          </a:p>
          <a:p>
            <a:r>
              <a:rPr lang="en-US" dirty="0"/>
              <a:t>There is no network isolation between the host and the container which is connected to “host” network. Container uses the host's network resources like a process running on that host.</a:t>
            </a:r>
          </a:p>
        </p:txBody>
      </p:sp>
      <p:pic>
        <p:nvPicPr>
          <p:cNvPr id="8" name="Content Placeholder 7">
            <a:extLst>
              <a:ext uri="{FF2B5EF4-FFF2-40B4-BE49-F238E27FC236}">
                <a16:creationId xmlns:a16="http://schemas.microsoft.com/office/drawing/2014/main" id="{442BF137-FD49-4828-9C28-F3728DEB6E6F}"/>
              </a:ext>
            </a:extLst>
          </p:cNvPr>
          <p:cNvPicPr>
            <a:picLocks noGrp="1" noChangeAspect="1"/>
          </p:cNvPicPr>
          <p:nvPr>
            <p:ph sz="half" idx="2"/>
          </p:nvPr>
        </p:nvPicPr>
        <p:blipFill>
          <a:blip r:embed="rId2"/>
          <a:stretch>
            <a:fillRect/>
          </a:stretch>
        </p:blipFill>
        <p:spPr>
          <a:xfrm>
            <a:off x="6373672" y="2437427"/>
            <a:ext cx="4507583" cy="3363142"/>
          </a:xfrm>
          <a:prstGeom prst="rect">
            <a:avLst/>
          </a:prstGeom>
        </p:spPr>
      </p:pic>
    </p:spTree>
    <p:extLst>
      <p:ext uri="{BB962C8B-B14F-4D97-AF65-F5344CB8AC3E}">
        <p14:creationId xmlns:p14="http://schemas.microsoft.com/office/powerpoint/2010/main" val="5304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MacVlan</a:t>
            </a:r>
            <a:endParaRPr lang="en-US" dirty="0"/>
          </a:p>
        </p:txBody>
      </p:sp>
      <p:sp>
        <p:nvSpPr>
          <p:cNvPr id="5" name="Content Placeholder 4"/>
          <p:cNvSpPr>
            <a:spLocks noGrp="1"/>
          </p:cNvSpPr>
          <p:nvPr>
            <p:ph sz="half" idx="1"/>
          </p:nvPr>
        </p:nvSpPr>
        <p:spPr/>
        <p:txBody>
          <a:bodyPr>
            <a:normAutofit/>
          </a:bodyPr>
          <a:lstStyle/>
          <a:p>
            <a:r>
              <a:rPr lang="en-US" dirty="0"/>
              <a:t>Thanks to the network objects created </a:t>
            </a:r>
            <a:r>
              <a:rPr lang="en-US" dirty="0" err="1"/>
              <a:t>MacVlan</a:t>
            </a:r>
            <a:r>
              <a:rPr lang="en-US" dirty="0"/>
              <a:t> driver, containers can be connected to physical networks as if they have a physical network adapter with their own mac address.</a:t>
            </a:r>
          </a:p>
        </p:txBody>
      </p:sp>
      <p:pic>
        <p:nvPicPr>
          <p:cNvPr id="5124" name="Picture 4" descr="Docker and macvlan">
            <a:extLst>
              <a:ext uri="{FF2B5EF4-FFF2-40B4-BE49-F238E27FC236}">
                <a16:creationId xmlns:a16="http://schemas.microsoft.com/office/drawing/2014/main" id="{1823ADE3-1E59-4686-88F7-DA7EF4E034B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88764" y="1942923"/>
            <a:ext cx="4277398" cy="4352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02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0446DDBB-28F9-4E8C-92BB-F89F542C7C5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127" y="1265962"/>
            <a:ext cx="3419546" cy="3419546"/>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6FB71F4-1D2F-4E2C-BB4A-F58187BFB7D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65449" y="3752158"/>
            <a:ext cx="1398905" cy="551494"/>
          </a:xfrm>
          <a:prstGeom prst="rect">
            <a:avLst/>
          </a:prstGeom>
        </p:spPr>
      </p:pic>
      <p:pic>
        <p:nvPicPr>
          <p:cNvPr id="12" name="Graphic 11" descr="Books on shelf">
            <a:extLst>
              <a:ext uri="{FF2B5EF4-FFF2-40B4-BE49-F238E27FC236}">
                <a16:creationId xmlns:a16="http://schemas.microsoft.com/office/drawing/2014/main" id="{6C3F083E-1028-4036-91AC-50F77393E0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53393" y="3331390"/>
            <a:ext cx="1023014" cy="401278"/>
          </a:xfrm>
          <a:prstGeom prst="rect">
            <a:avLst/>
          </a:prstGeom>
        </p:spPr>
      </p:pic>
      <p:sp>
        <p:nvSpPr>
          <p:cNvPr id="13" name="Rectangle 12">
            <a:extLst>
              <a:ext uri="{FF2B5EF4-FFF2-40B4-BE49-F238E27FC236}">
                <a16:creationId xmlns:a16="http://schemas.microsoft.com/office/drawing/2014/main" id="{60328EF9-3117-4990-8886-94102BCF5CEE}"/>
              </a:ext>
            </a:extLst>
          </p:cNvPr>
          <p:cNvSpPr/>
          <p:nvPr/>
        </p:nvSpPr>
        <p:spPr>
          <a:xfrm>
            <a:off x="1600152" y="2997480"/>
            <a:ext cx="729499" cy="414353"/>
          </a:xfrm>
          <a:prstGeom prst="rect">
            <a:avLst/>
          </a:prstGeom>
          <a:noFill/>
        </p:spPr>
        <p:txBody>
          <a:bodyPr wrap="none" lIns="93260" tIns="46630" rIns="93260" bIns="46630">
            <a:spAutoFit/>
          </a:bodyPr>
          <a:lstStyle/>
          <a:p>
            <a:pPr algn="ctr"/>
            <a:r>
              <a:rPr lang="en-US" sz="2040" dirty="0">
                <a:ln w="0"/>
                <a:solidFill>
                  <a:schemeClr val="accent1"/>
                </a:solidFill>
                <a:effectLst>
                  <a:outerShdw blurRad="38100" dist="25400" dir="5400000" algn="ctr" rotWithShape="0">
                    <a:srgbClr val="6E747A">
                      <a:alpha val="43000"/>
                    </a:srgbClr>
                  </a:outerShdw>
                </a:effectLst>
              </a:rPr>
              <a:t>app1</a:t>
            </a:r>
          </a:p>
        </p:txBody>
      </p:sp>
      <p:pic>
        <p:nvPicPr>
          <p:cNvPr id="15" name="Picture 14" descr="A picture containing drawing&#10;&#10;Description automatically generated">
            <a:extLst>
              <a:ext uri="{FF2B5EF4-FFF2-40B4-BE49-F238E27FC236}">
                <a16:creationId xmlns:a16="http://schemas.microsoft.com/office/drawing/2014/main" id="{AC5C6385-7682-41E6-97C7-9CC749666C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85214" y="1265962"/>
            <a:ext cx="3419546" cy="3419546"/>
          </a:xfrm>
          <a:prstGeom prst="rect">
            <a:avLst/>
          </a:prstGeom>
        </p:spPr>
      </p:pic>
      <p:sp>
        <p:nvSpPr>
          <p:cNvPr id="16" name="Rectangle: Rounded Corners 15">
            <a:extLst>
              <a:ext uri="{FF2B5EF4-FFF2-40B4-BE49-F238E27FC236}">
                <a16:creationId xmlns:a16="http://schemas.microsoft.com/office/drawing/2014/main" id="{17A8A9D1-110B-451E-9C04-D8E6AFA91707}"/>
              </a:ext>
            </a:extLst>
          </p:cNvPr>
          <p:cNvSpPr/>
          <p:nvPr/>
        </p:nvSpPr>
        <p:spPr>
          <a:xfrm>
            <a:off x="9441659" y="3985309"/>
            <a:ext cx="1865208" cy="233151"/>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hypervisor</a:t>
            </a:r>
            <a:endParaRPr lang="en-DE" sz="1428" dirty="0"/>
          </a:p>
        </p:txBody>
      </p:sp>
      <p:grpSp>
        <p:nvGrpSpPr>
          <p:cNvPr id="22" name="Group 21">
            <a:extLst>
              <a:ext uri="{FF2B5EF4-FFF2-40B4-BE49-F238E27FC236}">
                <a16:creationId xmlns:a16="http://schemas.microsoft.com/office/drawing/2014/main" id="{7DFB40AF-16ED-4E3C-90B9-CB4FC8DD83E3}"/>
              </a:ext>
            </a:extLst>
          </p:cNvPr>
          <p:cNvGrpSpPr/>
          <p:nvPr/>
        </p:nvGrpSpPr>
        <p:grpSpPr>
          <a:xfrm>
            <a:off x="10466383" y="2820548"/>
            <a:ext cx="849826" cy="1116157"/>
            <a:chOff x="5376425" y="2944229"/>
            <a:chExt cx="833238" cy="1094371"/>
          </a:xfrm>
        </p:grpSpPr>
        <p:pic>
          <p:nvPicPr>
            <p:cNvPr id="18" name="Picture 17" descr="A picture containing drawing&#10;&#10;Description automatically generated">
              <a:extLst>
                <a:ext uri="{FF2B5EF4-FFF2-40B4-BE49-F238E27FC236}">
                  <a16:creationId xmlns:a16="http://schemas.microsoft.com/office/drawing/2014/main" id="{CE5E92F7-53B8-49D8-9CC2-2E0E4C3040D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19" name="Graphic 18" descr="Books on shelf">
              <a:extLst>
                <a:ext uri="{FF2B5EF4-FFF2-40B4-BE49-F238E27FC236}">
                  <a16:creationId xmlns:a16="http://schemas.microsoft.com/office/drawing/2014/main" id="{A1FAFFB6-EE99-47A7-9A76-62A98A322B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20" name="Rectangle 19">
              <a:extLst>
                <a:ext uri="{FF2B5EF4-FFF2-40B4-BE49-F238E27FC236}">
                  <a16:creationId xmlns:a16="http://schemas.microsoft.com/office/drawing/2014/main" id="{0521BE6D-3E08-4F88-BCC5-B78CC975F566}"/>
                </a:ext>
              </a:extLst>
            </p:cNvPr>
            <p:cNvSpPr/>
            <p:nvPr/>
          </p:nvSpPr>
          <p:spPr>
            <a:xfrm>
              <a:off x="5519155" y="3023553"/>
              <a:ext cx="526106" cy="280718"/>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app2</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3154CBC5-9678-4065-92F7-4691673EA111}"/>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23" name="Group 22">
            <a:extLst>
              <a:ext uri="{FF2B5EF4-FFF2-40B4-BE49-F238E27FC236}">
                <a16:creationId xmlns:a16="http://schemas.microsoft.com/office/drawing/2014/main" id="{0D3AD1C9-D585-402D-AED7-8F722F35C1A8}"/>
              </a:ext>
            </a:extLst>
          </p:cNvPr>
          <p:cNvGrpSpPr/>
          <p:nvPr/>
        </p:nvGrpSpPr>
        <p:grpSpPr>
          <a:xfrm>
            <a:off x="9448200" y="2820548"/>
            <a:ext cx="849826" cy="1116157"/>
            <a:chOff x="5376425" y="2944229"/>
            <a:chExt cx="833238" cy="1094371"/>
          </a:xfrm>
        </p:grpSpPr>
        <p:pic>
          <p:nvPicPr>
            <p:cNvPr id="24" name="Picture 23" descr="A picture containing drawing&#10;&#10;Description automatically generated">
              <a:extLst>
                <a:ext uri="{FF2B5EF4-FFF2-40B4-BE49-F238E27FC236}">
                  <a16:creationId xmlns:a16="http://schemas.microsoft.com/office/drawing/2014/main" id="{F1B76FA3-D1EF-4C3C-887F-311E3312DB3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25" name="Graphic 24" descr="Books on shelf">
              <a:extLst>
                <a:ext uri="{FF2B5EF4-FFF2-40B4-BE49-F238E27FC236}">
                  <a16:creationId xmlns:a16="http://schemas.microsoft.com/office/drawing/2014/main" id="{C16EDB90-52C7-43F8-BE17-2659F24C84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26" name="Rectangle 25">
              <a:extLst>
                <a:ext uri="{FF2B5EF4-FFF2-40B4-BE49-F238E27FC236}">
                  <a16:creationId xmlns:a16="http://schemas.microsoft.com/office/drawing/2014/main" id="{32BC644E-56D8-4727-ADF6-D8ADF6ED35B7}"/>
                </a:ext>
              </a:extLst>
            </p:cNvPr>
            <p:cNvSpPr/>
            <p:nvPr/>
          </p:nvSpPr>
          <p:spPr>
            <a:xfrm>
              <a:off x="5531177" y="3023553"/>
              <a:ext cx="502062" cy="280718"/>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app1</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27" name="Rectangle 26">
              <a:extLst>
                <a:ext uri="{FF2B5EF4-FFF2-40B4-BE49-F238E27FC236}">
                  <a16:creationId xmlns:a16="http://schemas.microsoft.com/office/drawing/2014/main" id="{5596C6A2-61C2-412A-B71F-1D3E0A9703F4}"/>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pic>
        <p:nvPicPr>
          <p:cNvPr id="2" name="Picture 1" descr="A picture containing drawing&#10;&#10;Description automatically generated">
            <a:extLst>
              <a:ext uri="{FF2B5EF4-FFF2-40B4-BE49-F238E27FC236}">
                <a16:creationId xmlns:a16="http://schemas.microsoft.com/office/drawing/2014/main" id="{926DB838-599A-42E8-B611-2EB7C37DFE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52556" y="1265962"/>
            <a:ext cx="3419546" cy="3419546"/>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5E1F53C-2C40-4E29-9E20-128789D198B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562877" y="3752905"/>
            <a:ext cx="1398905" cy="551494"/>
          </a:xfrm>
          <a:prstGeom prst="rect">
            <a:avLst/>
          </a:prstGeom>
        </p:spPr>
      </p:pic>
      <p:pic>
        <p:nvPicPr>
          <p:cNvPr id="4" name="Graphic 3" descr="Books on shelf">
            <a:extLst>
              <a:ext uri="{FF2B5EF4-FFF2-40B4-BE49-F238E27FC236}">
                <a16:creationId xmlns:a16="http://schemas.microsoft.com/office/drawing/2014/main" id="{DB9DA1D4-BE2F-4769-836C-97587FA449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821" y="3332137"/>
            <a:ext cx="1023014" cy="401278"/>
          </a:xfrm>
          <a:prstGeom prst="rect">
            <a:avLst/>
          </a:prstGeom>
        </p:spPr>
      </p:pic>
      <p:sp>
        <p:nvSpPr>
          <p:cNvPr id="5" name="Rectangle 4">
            <a:extLst>
              <a:ext uri="{FF2B5EF4-FFF2-40B4-BE49-F238E27FC236}">
                <a16:creationId xmlns:a16="http://schemas.microsoft.com/office/drawing/2014/main" id="{07A7CD06-B41B-402E-807A-125795139223}"/>
              </a:ext>
            </a:extLst>
          </p:cNvPr>
          <p:cNvSpPr/>
          <p:nvPr/>
        </p:nvSpPr>
        <p:spPr>
          <a:xfrm>
            <a:off x="3882823" y="2998227"/>
            <a:ext cx="759012" cy="408103"/>
          </a:xfrm>
          <a:prstGeom prst="rect">
            <a:avLst/>
          </a:prstGeom>
          <a:noFill/>
        </p:spPr>
        <p:txBody>
          <a:bodyPr wrap="none" lIns="93260" tIns="46630" rIns="93260" bIns="46630">
            <a:spAutoFit/>
          </a:bodyPr>
          <a:lstStyle/>
          <a:p>
            <a:pPr algn="ctr"/>
            <a:r>
              <a:rPr lang="en-US" sz="2040" dirty="0">
                <a:ln w="0"/>
                <a:solidFill>
                  <a:schemeClr val="accent1"/>
                </a:solidFill>
                <a:effectLst>
                  <a:outerShdw blurRad="38100" dist="25400" dir="5400000" algn="ctr" rotWithShape="0">
                    <a:srgbClr val="6E747A">
                      <a:alpha val="43000"/>
                    </a:srgbClr>
                  </a:outerShdw>
                </a:effectLst>
              </a:rPr>
              <a:t>app2</a:t>
            </a:r>
          </a:p>
        </p:txBody>
      </p:sp>
      <p:sp>
        <p:nvSpPr>
          <p:cNvPr id="8" name="Arrow: Right 7">
            <a:extLst>
              <a:ext uri="{FF2B5EF4-FFF2-40B4-BE49-F238E27FC236}">
                <a16:creationId xmlns:a16="http://schemas.microsoft.com/office/drawing/2014/main" id="{203AF493-048A-4C8F-8853-8D4E3AA6E843}"/>
              </a:ext>
            </a:extLst>
          </p:cNvPr>
          <p:cNvSpPr/>
          <p:nvPr/>
        </p:nvSpPr>
        <p:spPr bwMode="auto">
          <a:xfrm>
            <a:off x="5972102" y="2407920"/>
            <a:ext cx="2544755" cy="1324748"/>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9065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a:t>
            </a:r>
          </a:p>
        </p:txBody>
      </p:sp>
      <p:sp>
        <p:nvSpPr>
          <p:cNvPr id="5" name="Content Placeholder 4"/>
          <p:cNvSpPr>
            <a:spLocks noGrp="1"/>
          </p:cNvSpPr>
          <p:nvPr>
            <p:ph sz="half" idx="1"/>
          </p:nvPr>
        </p:nvSpPr>
        <p:spPr/>
        <p:txBody>
          <a:bodyPr>
            <a:normAutofit/>
          </a:bodyPr>
          <a:lstStyle/>
          <a:p>
            <a:r>
              <a:rPr lang="en-US" dirty="0"/>
              <a:t>If the container is desired to have no network connection in any way, it must be connected to the network created with this driver.</a:t>
            </a:r>
          </a:p>
        </p:txBody>
      </p:sp>
      <p:pic>
        <p:nvPicPr>
          <p:cNvPr id="6146" name="Picture 2" descr="Image result for none">
            <a:extLst>
              <a:ext uri="{FF2B5EF4-FFF2-40B4-BE49-F238E27FC236}">
                <a16:creationId xmlns:a16="http://schemas.microsoft.com/office/drawing/2014/main" id="{1734B2D7-813E-403E-AE73-D07AD8C88C1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53392" y="3128107"/>
            <a:ext cx="4148142" cy="198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78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Overlay</a:t>
            </a:r>
          </a:p>
        </p:txBody>
      </p:sp>
      <p:sp>
        <p:nvSpPr>
          <p:cNvPr id="5" name="Content Placeholder 4"/>
          <p:cNvSpPr>
            <a:spLocks noGrp="1"/>
          </p:cNvSpPr>
          <p:nvPr>
            <p:ph sz="half" idx="1"/>
          </p:nvPr>
        </p:nvSpPr>
        <p:spPr/>
        <p:txBody>
          <a:bodyPr>
            <a:normAutofit fontScale="92500"/>
          </a:bodyPr>
          <a:lstStyle/>
          <a:p>
            <a:r>
              <a:rPr lang="en-US" dirty="0"/>
              <a:t>The overlay network driver creates a distributed network among multiple Docker daemon hosts. This network sits on top of (overlays) the host-specific networks, allowing containers connected to it to communicate securely when encryption is enabled. Docker transparently handles routing of each packet to and from the correct Docker daemon host and the correct destination container.</a:t>
            </a:r>
          </a:p>
        </p:txBody>
      </p:sp>
      <p:pic>
        <p:nvPicPr>
          <p:cNvPr id="7170" name="Picture 2" descr="Image result for docker overlay docker.com">
            <a:extLst>
              <a:ext uri="{FF2B5EF4-FFF2-40B4-BE49-F238E27FC236}">
                <a16:creationId xmlns:a16="http://schemas.microsoft.com/office/drawing/2014/main" id="{A3DAC28B-B54C-4BB2-9791-AC8615AB3BE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73672" y="2942936"/>
            <a:ext cx="4507583" cy="235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3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network</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docker network ls</a:t>
            </a:r>
            <a:endParaRPr lang="en-US"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8F2AB7A2-C36E-4870-9617-A18FA8EF4617}"/>
              </a:ext>
            </a:extLst>
          </p:cNvPr>
          <p:cNvPicPr>
            <a:picLocks noChangeAspect="1"/>
          </p:cNvPicPr>
          <p:nvPr/>
        </p:nvPicPr>
        <p:blipFill>
          <a:blip r:embed="rId3"/>
          <a:stretch>
            <a:fillRect/>
          </a:stretch>
        </p:blipFill>
        <p:spPr>
          <a:xfrm>
            <a:off x="731837" y="2978076"/>
            <a:ext cx="11111344" cy="1949031"/>
          </a:xfrm>
          <a:prstGeom prst="rect">
            <a:avLst/>
          </a:prstGeom>
        </p:spPr>
      </p:pic>
      <p:sp>
        <p:nvSpPr>
          <p:cNvPr id="7" name="Rectangle 6">
            <a:extLst>
              <a:ext uri="{FF2B5EF4-FFF2-40B4-BE49-F238E27FC236}">
                <a16:creationId xmlns:a16="http://schemas.microsoft.com/office/drawing/2014/main" id="{209B8896-C831-4251-ABFB-9EE738AF08D7}"/>
              </a:ext>
            </a:extLst>
          </p:cNvPr>
          <p:cNvSpPr/>
          <p:nvPr/>
        </p:nvSpPr>
        <p:spPr bwMode="auto">
          <a:xfrm>
            <a:off x="731837" y="3751700"/>
            <a:ext cx="10972800" cy="40178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5632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network</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4100" b="1" dirty="0"/>
              <a:t>docker network inspect bridge </a:t>
            </a:r>
            <a:endParaRPr lang="en-US" dirty="0">
              <a:solidFill>
                <a:schemeClr val="accent3"/>
              </a:solidFill>
            </a:endParaRPr>
          </a:p>
          <a:p>
            <a:pPr marL="0" indent="0" algn="ctr">
              <a:buNone/>
            </a:pPr>
            <a:endParaRPr lang="en-US" dirty="0">
              <a:solidFill>
                <a:schemeClr val="accent3"/>
              </a:solidFill>
            </a:endParaRPr>
          </a:p>
        </p:txBody>
      </p:sp>
      <p:pic>
        <p:nvPicPr>
          <p:cNvPr id="9" name="Picture 8">
            <a:extLst>
              <a:ext uri="{FF2B5EF4-FFF2-40B4-BE49-F238E27FC236}">
                <a16:creationId xmlns:a16="http://schemas.microsoft.com/office/drawing/2014/main" id="{B2CD102C-8B75-4D0F-AC6D-C16EE2C26307}"/>
              </a:ext>
            </a:extLst>
          </p:cNvPr>
          <p:cNvPicPr>
            <a:picLocks noChangeAspect="1"/>
          </p:cNvPicPr>
          <p:nvPr/>
        </p:nvPicPr>
        <p:blipFill>
          <a:blip r:embed="rId3"/>
          <a:stretch>
            <a:fillRect/>
          </a:stretch>
        </p:blipFill>
        <p:spPr>
          <a:xfrm>
            <a:off x="1689437" y="2597525"/>
            <a:ext cx="10015200" cy="4397000"/>
          </a:xfrm>
          <a:prstGeom prst="rect">
            <a:avLst/>
          </a:prstGeom>
        </p:spPr>
      </p:pic>
      <p:sp>
        <p:nvSpPr>
          <p:cNvPr id="7" name="Rectangle 6">
            <a:extLst>
              <a:ext uri="{FF2B5EF4-FFF2-40B4-BE49-F238E27FC236}">
                <a16:creationId xmlns:a16="http://schemas.microsoft.com/office/drawing/2014/main" id="{209B8896-C831-4251-ABFB-9EE738AF08D7}"/>
              </a:ext>
            </a:extLst>
          </p:cNvPr>
          <p:cNvSpPr/>
          <p:nvPr/>
        </p:nvSpPr>
        <p:spPr bwMode="auto">
          <a:xfrm>
            <a:off x="3451418" y="4082720"/>
            <a:ext cx="4930582" cy="47542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LID4096"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35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network</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network create --driver </a:t>
            </a:r>
            <a:r>
              <a:rPr lang="en-US" sz="3200" b="1" dirty="0">
                <a:solidFill>
                  <a:schemeClr val="tx1">
                    <a:lumMod val="50000"/>
                    <a:lumOff val="50000"/>
                  </a:schemeClr>
                </a:solidFill>
              </a:rPr>
              <a:t>driver-name network-name</a:t>
            </a: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network create --driver bridge </a:t>
            </a:r>
            <a:r>
              <a:rPr lang="en-US" sz="3200" dirty="0" err="1">
                <a:solidFill>
                  <a:schemeClr val="tx1">
                    <a:lumMod val="50000"/>
                    <a:lumOff val="50000"/>
                  </a:schemeClr>
                </a:solidFill>
              </a:rPr>
              <a:t>first_network</a:t>
            </a:r>
            <a:endParaRPr lang="en-US" sz="1800"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E319BF75-E270-4050-9D7A-19586EF23410}"/>
              </a:ext>
            </a:extLst>
          </p:cNvPr>
          <p:cNvPicPr>
            <a:picLocks noChangeAspect="1"/>
          </p:cNvPicPr>
          <p:nvPr/>
        </p:nvPicPr>
        <p:blipFill>
          <a:blip r:embed="rId3"/>
          <a:stretch>
            <a:fillRect/>
          </a:stretch>
        </p:blipFill>
        <p:spPr>
          <a:xfrm>
            <a:off x="311727" y="3497262"/>
            <a:ext cx="11813020" cy="2047479"/>
          </a:xfrm>
          <a:prstGeom prst="rect">
            <a:avLst/>
          </a:prstGeom>
        </p:spPr>
      </p:pic>
    </p:spTree>
    <p:extLst>
      <p:ext uri="{BB962C8B-B14F-4D97-AF65-F5344CB8AC3E}">
        <p14:creationId xmlns:p14="http://schemas.microsoft.com/office/powerpoint/2010/main" val="176309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container run --network </a:t>
            </a:r>
            <a:r>
              <a:rPr lang="en-US" sz="3200" b="1" dirty="0">
                <a:solidFill>
                  <a:schemeClr val="tx1">
                    <a:lumMod val="50000"/>
                    <a:lumOff val="50000"/>
                  </a:schemeClr>
                </a:solidFill>
              </a:rPr>
              <a:t>network-name</a:t>
            </a: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container run --network </a:t>
            </a:r>
            <a:r>
              <a:rPr lang="en-US" sz="3200" dirty="0" err="1">
                <a:solidFill>
                  <a:schemeClr val="tx1">
                    <a:lumMod val="50000"/>
                    <a:lumOff val="50000"/>
                  </a:schemeClr>
                </a:solidFill>
              </a:rPr>
              <a:t>first_network</a:t>
            </a:r>
            <a:r>
              <a:rPr lang="en-US" sz="3200" dirty="0">
                <a:solidFill>
                  <a:schemeClr val="tx1">
                    <a:lumMod val="50000"/>
                    <a:lumOff val="50000"/>
                  </a:schemeClr>
                </a:solidFill>
              </a:rPr>
              <a:t> </a:t>
            </a:r>
            <a:r>
              <a:rPr lang="en-US" sz="3200" dirty="0" err="1">
                <a:solidFill>
                  <a:schemeClr val="tx1">
                    <a:lumMod val="50000"/>
                    <a:lumOff val="50000"/>
                  </a:schemeClr>
                </a:solidFill>
              </a:rPr>
              <a:t>busybox</a:t>
            </a:r>
            <a:endParaRPr lang="en-US" sz="1800"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F328B47C-C805-4DC6-99F2-6A28412ADF87}"/>
              </a:ext>
            </a:extLst>
          </p:cNvPr>
          <p:cNvPicPr>
            <a:picLocks noChangeAspect="1"/>
          </p:cNvPicPr>
          <p:nvPr/>
        </p:nvPicPr>
        <p:blipFill>
          <a:blip r:embed="rId3"/>
          <a:stretch>
            <a:fillRect/>
          </a:stretch>
        </p:blipFill>
        <p:spPr>
          <a:xfrm>
            <a:off x="884237" y="3733236"/>
            <a:ext cx="10667999" cy="1739989"/>
          </a:xfrm>
          <a:prstGeom prst="rect">
            <a:avLst/>
          </a:prstGeom>
        </p:spPr>
      </p:pic>
    </p:spTree>
    <p:extLst>
      <p:ext uri="{BB962C8B-B14F-4D97-AF65-F5344CB8AC3E}">
        <p14:creationId xmlns:p14="http://schemas.microsoft.com/office/powerpoint/2010/main" val="103138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network connect</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network connect </a:t>
            </a:r>
            <a:r>
              <a:rPr lang="en-US" sz="3200" b="1" dirty="0">
                <a:solidFill>
                  <a:schemeClr val="tx1">
                    <a:lumMod val="50000"/>
                    <a:lumOff val="50000"/>
                  </a:schemeClr>
                </a:solidFill>
              </a:rPr>
              <a:t>network-name container-name</a:t>
            </a: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network connect </a:t>
            </a:r>
            <a:r>
              <a:rPr lang="en-US" sz="3200" dirty="0" err="1">
                <a:solidFill>
                  <a:schemeClr val="tx1">
                    <a:lumMod val="50000"/>
                    <a:lumOff val="50000"/>
                  </a:schemeClr>
                </a:solidFill>
              </a:rPr>
              <a:t>first_network</a:t>
            </a:r>
            <a:r>
              <a:rPr lang="en-US" sz="3200" dirty="0">
                <a:solidFill>
                  <a:schemeClr val="tx1">
                    <a:lumMod val="50000"/>
                    <a:lumOff val="50000"/>
                  </a:schemeClr>
                </a:solidFill>
              </a:rPr>
              <a:t> </a:t>
            </a:r>
            <a:r>
              <a:rPr lang="en-US" sz="3200" dirty="0" err="1">
                <a:solidFill>
                  <a:schemeClr val="tx1">
                    <a:lumMod val="50000"/>
                    <a:lumOff val="50000"/>
                  </a:schemeClr>
                </a:solidFill>
              </a:rPr>
              <a:t>test_container</a:t>
            </a:r>
            <a:endParaRPr lang="en-US" sz="1800"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5BC4BFC0-7134-4904-B303-3C9448884157}"/>
              </a:ext>
            </a:extLst>
          </p:cNvPr>
          <p:cNvPicPr>
            <a:picLocks noChangeAspect="1"/>
          </p:cNvPicPr>
          <p:nvPr/>
        </p:nvPicPr>
        <p:blipFill>
          <a:blip r:embed="rId3"/>
          <a:stretch>
            <a:fillRect/>
          </a:stretch>
        </p:blipFill>
        <p:spPr>
          <a:xfrm>
            <a:off x="953729" y="3244644"/>
            <a:ext cx="10750908" cy="2019404"/>
          </a:xfrm>
          <a:prstGeom prst="rect">
            <a:avLst/>
          </a:prstGeom>
        </p:spPr>
      </p:pic>
      <p:pic>
        <p:nvPicPr>
          <p:cNvPr id="10" name="Picture 9">
            <a:extLst>
              <a:ext uri="{FF2B5EF4-FFF2-40B4-BE49-F238E27FC236}">
                <a16:creationId xmlns:a16="http://schemas.microsoft.com/office/drawing/2014/main" id="{66178939-7AAB-4E03-9055-660F0BF257FB}"/>
              </a:ext>
            </a:extLst>
          </p:cNvPr>
          <p:cNvPicPr>
            <a:picLocks noChangeAspect="1"/>
          </p:cNvPicPr>
          <p:nvPr/>
        </p:nvPicPr>
        <p:blipFill>
          <a:blip r:embed="rId4"/>
          <a:stretch>
            <a:fillRect/>
          </a:stretch>
        </p:blipFill>
        <p:spPr>
          <a:xfrm>
            <a:off x="953729" y="5264048"/>
            <a:ext cx="10750908" cy="1638384"/>
          </a:xfrm>
          <a:prstGeom prst="rect">
            <a:avLst/>
          </a:prstGeom>
        </p:spPr>
      </p:pic>
    </p:spTree>
    <p:extLst>
      <p:ext uri="{BB962C8B-B14F-4D97-AF65-F5344CB8AC3E}">
        <p14:creationId xmlns:p14="http://schemas.microsoft.com/office/powerpoint/2010/main" val="104765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98DE-9BC9-46B0-949F-A93BF2DE6E6C}"/>
              </a:ext>
            </a:extLst>
          </p:cNvPr>
          <p:cNvSpPr>
            <a:spLocks noGrp="1"/>
          </p:cNvSpPr>
          <p:nvPr>
            <p:ph type="title"/>
          </p:nvPr>
        </p:nvSpPr>
        <p:spPr/>
        <p:txBody>
          <a:bodyPr/>
          <a:lstStyle/>
          <a:p>
            <a:r>
              <a:rPr lang="en-US" dirty="0"/>
              <a:t>Port Publishing</a:t>
            </a:r>
            <a:endParaRPr lang="en-DE" dirty="0"/>
          </a:p>
        </p:txBody>
      </p:sp>
      <p:pic>
        <p:nvPicPr>
          <p:cNvPr id="1026" name="Picture 2" descr="bridge1">
            <a:extLst>
              <a:ext uri="{FF2B5EF4-FFF2-40B4-BE49-F238E27FC236}">
                <a16:creationId xmlns:a16="http://schemas.microsoft.com/office/drawing/2014/main" id="{E2F9726C-E9E2-4C30-96C8-B284BCAF9C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91042" y="732029"/>
            <a:ext cx="2654390" cy="324720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a:extLst>
              <a:ext uri="{FF2B5EF4-FFF2-40B4-BE49-F238E27FC236}">
                <a16:creationId xmlns:a16="http://schemas.microsoft.com/office/drawing/2014/main" id="{C6D62119-ED80-4FF4-BEFB-72CB3D3FC7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8626" y="4133180"/>
            <a:ext cx="3239217" cy="3239217"/>
          </a:xfrm>
          <a:prstGeom prst="rect">
            <a:avLst/>
          </a:prstGeom>
        </p:spPr>
      </p:pic>
      <p:sp>
        <p:nvSpPr>
          <p:cNvPr id="5" name="TextBox 4">
            <a:extLst>
              <a:ext uri="{FF2B5EF4-FFF2-40B4-BE49-F238E27FC236}">
                <a16:creationId xmlns:a16="http://schemas.microsoft.com/office/drawing/2014/main" id="{D8F91968-3B6E-4C48-B1E8-7A5E8C14F183}"/>
              </a:ext>
            </a:extLst>
          </p:cNvPr>
          <p:cNvSpPr txBox="1"/>
          <p:nvPr/>
        </p:nvSpPr>
        <p:spPr>
          <a:xfrm>
            <a:off x="5681707" y="6544470"/>
            <a:ext cx="10730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1"/>
                </a:solidFill>
              </a:rPr>
              <a:t>client</a:t>
            </a:r>
            <a:endParaRPr lang="LID4096" sz="2400" dirty="0" err="1">
              <a:solidFill>
                <a:schemeClr val="accent1"/>
              </a:solidFill>
            </a:endParaRPr>
          </a:p>
        </p:txBody>
      </p:sp>
      <p:sp>
        <p:nvSpPr>
          <p:cNvPr id="6" name="TextBox 5">
            <a:extLst>
              <a:ext uri="{FF2B5EF4-FFF2-40B4-BE49-F238E27FC236}">
                <a16:creationId xmlns:a16="http://schemas.microsoft.com/office/drawing/2014/main" id="{B70AAAE2-A05C-4A95-875B-8EE27AB52F5F}"/>
              </a:ext>
            </a:extLst>
          </p:cNvPr>
          <p:cNvSpPr txBox="1"/>
          <p:nvPr/>
        </p:nvSpPr>
        <p:spPr>
          <a:xfrm>
            <a:off x="6528487" y="3497262"/>
            <a:ext cx="10169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5000</a:t>
            </a:r>
            <a:endParaRPr lang="LID4096" sz="2400" dirty="0" err="1">
              <a:solidFill>
                <a:srgbClr val="FF0000"/>
              </a:solidFill>
            </a:endParaRPr>
          </a:p>
        </p:txBody>
      </p:sp>
      <p:sp>
        <p:nvSpPr>
          <p:cNvPr id="7" name="TextBox 6">
            <a:extLst>
              <a:ext uri="{FF2B5EF4-FFF2-40B4-BE49-F238E27FC236}">
                <a16:creationId xmlns:a16="http://schemas.microsoft.com/office/drawing/2014/main" id="{0B248327-6366-46C9-8CD5-5A1CC7EC999A}"/>
              </a:ext>
            </a:extLst>
          </p:cNvPr>
          <p:cNvSpPr txBox="1"/>
          <p:nvPr/>
        </p:nvSpPr>
        <p:spPr>
          <a:xfrm>
            <a:off x="5167144" y="4974830"/>
            <a:ext cx="2102179"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0000"/>
                </a:solidFill>
              </a:rPr>
              <a:t>http://192.168.0.2:5000</a:t>
            </a:r>
            <a:endParaRPr lang="LID4096" sz="1400" dirty="0" err="1">
              <a:solidFill>
                <a:srgbClr val="FF0000"/>
              </a:solidFill>
            </a:endParaRPr>
          </a:p>
        </p:txBody>
      </p:sp>
      <p:sp>
        <p:nvSpPr>
          <p:cNvPr id="9" name="TextBox 8">
            <a:extLst>
              <a:ext uri="{FF2B5EF4-FFF2-40B4-BE49-F238E27FC236}">
                <a16:creationId xmlns:a16="http://schemas.microsoft.com/office/drawing/2014/main" id="{9F8ED954-9BD2-4606-84F7-8490FDFD2ECC}"/>
              </a:ext>
            </a:extLst>
          </p:cNvPr>
          <p:cNvSpPr txBox="1"/>
          <p:nvPr/>
        </p:nvSpPr>
        <p:spPr>
          <a:xfrm>
            <a:off x="6487809" y="1832365"/>
            <a:ext cx="558486"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0000"/>
                </a:solidFill>
              </a:rPr>
              <a:t>80</a:t>
            </a:r>
            <a:endParaRPr lang="LID4096" sz="1800" dirty="0" err="1">
              <a:solidFill>
                <a:srgbClr val="FF0000"/>
              </a:solidFill>
            </a:endParaRPr>
          </a:p>
        </p:txBody>
      </p:sp>
      <p:cxnSp>
        <p:nvCxnSpPr>
          <p:cNvPr id="12" name="Straight Connector 11">
            <a:extLst>
              <a:ext uri="{FF2B5EF4-FFF2-40B4-BE49-F238E27FC236}">
                <a16:creationId xmlns:a16="http://schemas.microsoft.com/office/drawing/2014/main" id="{6BD5E166-B4AA-41A4-8E2D-8435D7268EEC}"/>
              </a:ext>
            </a:extLst>
          </p:cNvPr>
          <p:cNvCxnSpPr>
            <a:cxnSpLocks/>
          </p:cNvCxnSpPr>
          <p:nvPr/>
        </p:nvCxnSpPr>
        <p:spPr>
          <a:xfrm flipH="1" flipV="1">
            <a:off x="6754758" y="2177394"/>
            <a:ext cx="291537" cy="1499457"/>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7DEEE21-2337-4694-AA36-41ED9E90A795}"/>
              </a:ext>
            </a:extLst>
          </p:cNvPr>
          <p:cNvCxnSpPr>
            <a:cxnSpLocks/>
            <a:endCxn id="1026" idx="2"/>
          </p:cNvCxnSpPr>
          <p:nvPr/>
        </p:nvCxnSpPr>
        <p:spPr>
          <a:xfrm flipV="1">
            <a:off x="6218237" y="3979233"/>
            <a:ext cx="0" cy="841650"/>
          </a:xfrm>
          <a:prstGeom prst="line">
            <a:avLst/>
          </a:prstGeom>
          <a:ln>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263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 -p</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2800" b="1" dirty="0"/>
              <a:t>docker container run </a:t>
            </a:r>
            <a:r>
              <a:rPr lang="en-US" sz="2800" b="1" dirty="0">
                <a:solidFill>
                  <a:schemeClr val="tx1">
                    <a:lumMod val="50000"/>
                    <a:lumOff val="50000"/>
                  </a:schemeClr>
                </a:solidFill>
              </a:rPr>
              <a:t>--publish </a:t>
            </a:r>
            <a:r>
              <a:rPr lang="en-US" sz="2800" b="1" dirty="0" err="1">
                <a:solidFill>
                  <a:schemeClr val="tx1">
                    <a:lumMod val="50000"/>
                    <a:lumOff val="50000"/>
                  </a:schemeClr>
                </a:solidFill>
              </a:rPr>
              <a:t>host-port:container-port</a:t>
            </a:r>
            <a:r>
              <a:rPr lang="en-US" sz="2800" b="1" dirty="0">
                <a:solidFill>
                  <a:schemeClr val="tx1">
                    <a:lumMod val="50000"/>
                    <a:lumOff val="50000"/>
                  </a:schemeClr>
                </a:solidFill>
              </a:rPr>
              <a:t>/</a:t>
            </a:r>
            <a:r>
              <a:rPr lang="en-US" sz="2800" b="1" dirty="0" err="1">
                <a:solidFill>
                  <a:schemeClr val="tx1">
                    <a:lumMod val="50000"/>
                    <a:lumOff val="50000"/>
                  </a:schemeClr>
                </a:solidFill>
              </a:rPr>
              <a:t>tcp</a:t>
            </a:r>
            <a:r>
              <a:rPr lang="en-US" sz="2800" b="1" dirty="0">
                <a:solidFill>
                  <a:schemeClr val="tx1">
                    <a:lumMod val="50000"/>
                    <a:lumOff val="50000"/>
                  </a:schemeClr>
                </a:solidFill>
              </a:rPr>
              <a:t>-or-</a:t>
            </a:r>
            <a:r>
              <a:rPr lang="en-US" sz="2800" b="1" dirty="0" err="1">
                <a:solidFill>
                  <a:schemeClr val="tx1">
                    <a:lumMod val="50000"/>
                    <a:lumOff val="50000"/>
                  </a:schemeClr>
                </a:solidFill>
              </a:rPr>
              <a:t>udp</a:t>
            </a:r>
            <a:endParaRPr lang="en-US" sz="2800" b="1" dirty="0">
              <a:solidFill>
                <a:schemeClr val="tx1">
                  <a:lumMod val="50000"/>
                  <a:lumOff val="50000"/>
                </a:schemeClr>
              </a:solidFill>
            </a:endParaRPr>
          </a:p>
          <a:p>
            <a:pPr marL="0" indent="0" algn="ctr">
              <a:buNone/>
            </a:pPr>
            <a:r>
              <a:rPr lang="en-US" sz="1800" dirty="0" err="1">
                <a:solidFill>
                  <a:schemeClr val="tx1">
                    <a:lumMod val="50000"/>
                    <a:lumOff val="50000"/>
                  </a:schemeClr>
                </a:solidFill>
              </a:rPr>
              <a:t>i.e</a:t>
            </a:r>
            <a:r>
              <a:rPr lang="en-US" sz="2800" dirty="0">
                <a:solidFill>
                  <a:schemeClr val="tx1">
                    <a:lumMod val="50000"/>
                    <a:lumOff val="50000"/>
                  </a:schemeClr>
                </a:solidFill>
              </a:rPr>
              <a:t>: </a:t>
            </a:r>
            <a:r>
              <a:rPr lang="en-US" sz="1800" dirty="0">
                <a:solidFill>
                  <a:schemeClr val="tx1">
                    <a:lumMod val="50000"/>
                    <a:lumOff val="50000"/>
                  </a:schemeClr>
                </a:solidFill>
              </a:rPr>
              <a:t>docker container run -d --name webserver -p 5000:80 </a:t>
            </a:r>
            <a:r>
              <a:rPr lang="en-US" sz="1800" dirty="0" err="1">
                <a:solidFill>
                  <a:schemeClr val="tx1">
                    <a:lumMod val="50000"/>
                    <a:lumOff val="50000"/>
                  </a:schemeClr>
                </a:solidFill>
              </a:rPr>
              <a:t>nginx</a:t>
            </a:r>
            <a:endParaRPr lang="en-US" sz="1600" dirty="0">
              <a:solidFill>
                <a:schemeClr val="accent3"/>
              </a:solidFill>
            </a:endParaRPr>
          </a:p>
        </p:txBody>
      </p:sp>
      <p:pic>
        <p:nvPicPr>
          <p:cNvPr id="4" name="Picture 3">
            <a:extLst>
              <a:ext uri="{FF2B5EF4-FFF2-40B4-BE49-F238E27FC236}">
                <a16:creationId xmlns:a16="http://schemas.microsoft.com/office/drawing/2014/main" id="{0EAF5B14-DEB5-4EE1-9F56-A7B2C1920E26}"/>
              </a:ext>
            </a:extLst>
          </p:cNvPr>
          <p:cNvPicPr>
            <a:picLocks noChangeAspect="1"/>
          </p:cNvPicPr>
          <p:nvPr/>
        </p:nvPicPr>
        <p:blipFill>
          <a:blip r:embed="rId3"/>
          <a:stretch>
            <a:fillRect/>
          </a:stretch>
        </p:blipFill>
        <p:spPr>
          <a:xfrm>
            <a:off x="442451" y="3153841"/>
            <a:ext cx="11551572" cy="523972"/>
          </a:xfrm>
          <a:prstGeom prst="rect">
            <a:avLst/>
          </a:prstGeom>
        </p:spPr>
      </p:pic>
      <p:pic>
        <p:nvPicPr>
          <p:cNvPr id="8" name="Picture 7">
            <a:extLst>
              <a:ext uri="{FF2B5EF4-FFF2-40B4-BE49-F238E27FC236}">
                <a16:creationId xmlns:a16="http://schemas.microsoft.com/office/drawing/2014/main" id="{79DFEE77-6B81-44AC-8AE1-33F13F1978D3}"/>
              </a:ext>
            </a:extLst>
          </p:cNvPr>
          <p:cNvPicPr>
            <a:picLocks noChangeAspect="1"/>
          </p:cNvPicPr>
          <p:nvPr/>
        </p:nvPicPr>
        <p:blipFill>
          <a:blip r:embed="rId4"/>
          <a:stretch>
            <a:fillRect/>
          </a:stretch>
        </p:blipFill>
        <p:spPr>
          <a:xfrm>
            <a:off x="1503119" y="3778025"/>
            <a:ext cx="9430235" cy="2781443"/>
          </a:xfrm>
          <a:prstGeom prst="rect">
            <a:avLst/>
          </a:prstGeom>
        </p:spPr>
      </p:pic>
    </p:spTree>
    <p:extLst>
      <p:ext uri="{BB962C8B-B14F-4D97-AF65-F5344CB8AC3E}">
        <p14:creationId xmlns:p14="http://schemas.microsoft.com/office/powerpoint/2010/main" val="201783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3: Docker Objects</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3</a:t>
            </a:r>
          </a:p>
        </p:txBody>
      </p:sp>
    </p:spTree>
    <p:extLst>
      <p:ext uri="{BB962C8B-B14F-4D97-AF65-F5344CB8AC3E}">
        <p14:creationId xmlns:p14="http://schemas.microsoft.com/office/powerpoint/2010/main" val="173932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Waste of Resources</a:t>
            </a:r>
          </a:p>
        </p:txBody>
      </p:sp>
      <p:pic>
        <p:nvPicPr>
          <p:cNvPr id="4" name="Picture 3" descr="A picture containing drawing&#10;&#10;Description automatically generated">
            <a:extLst>
              <a:ext uri="{FF2B5EF4-FFF2-40B4-BE49-F238E27FC236}">
                <a16:creationId xmlns:a16="http://schemas.microsoft.com/office/drawing/2014/main" id="{09363255-D6F4-49FB-80DB-6C5D4CABBB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0335" y="1857772"/>
            <a:ext cx="11035804" cy="3419546"/>
          </a:xfrm>
          <a:prstGeom prst="rect">
            <a:avLst/>
          </a:prstGeom>
        </p:spPr>
      </p:pic>
      <p:sp>
        <p:nvSpPr>
          <p:cNvPr id="5" name="Rectangle: Rounded Corners 4">
            <a:extLst>
              <a:ext uri="{FF2B5EF4-FFF2-40B4-BE49-F238E27FC236}">
                <a16:creationId xmlns:a16="http://schemas.microsoft.com/office/drawing/2014/main" id="{902F3E5B-C746-474A-8CA3-F04743C78B7B}"/>
              </a:ext>
            </a:extLst>
          </p:cNvPr>
          <p:cNvSpPr/>
          <p:nvPr/>
        </p:nvSpPr>
        <p:spPr>
          <a:xfrm>
            <a:off x="3031841" y="4479645"/>
            <a:ext cx="6295073" cy="233151"/>
          </a:xfrm>
          <a:prstGeom prst="round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hypervisor</a:t>
            </a:r>
            <a:endParaRPr lang="en-DE" sz="1428" dirty="0"/>
          </a:p>
        </p:txBody>
      </p:sp>
      <p:grpSp>
        <p:nvGrpSpPr>
          <p:cNvPr id="11" name="Group 10">
            <a:extLst>
              <a:ext uri="{FF2B5EF4-FFF2-40B4-BE49-F238E27FC236}">
                <a16:creationId xmlns:a16="http://schemas.microsoft.com/office/drawing/2014/main" id="{217B9FBD-5F72-4076-A6AC-7D50A7EB67EC}"/>
              </a:ext>
            </a:extLst>
          </p:cNvPr>
          <p:cNvGrpSpPr/>
          <p:nvPr/>
        </p:nvGrpSpPr>
        <p:grpSpPr>
          <a:xfrm>
            <a:off x="4277943" y="3410423"/>
            <a:ext cx="849826" cy="1042056"/>
            <a:chOff x="5376425" y="2944229"/>
            <a:chExt cx="833238" cy="1094371"/>
          </a:xfrm>
        </p:grpSpPr>
        <p:pic>
          <p:nvPicPr>
            <p:cNvPr id="12" name="Picture 11" descr="A picture containing drawing&#10;&#10;Description automatically generated">
              <a:extLst>
                <a:ext uri="{FF2B5EF4-FFF2-40B4-BE49-F238E27FC236}">
                  <a16:creationId xmlns:a16="http://schemas.microsoft.com/office/drawing/2014/main" id="{B192F0F6-A0BF-4C5A-8D4D-035D856C71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13" name="Graphic 12" descr="Books on shelf">
              <a:extLst>
                <a:ext uri="{FF2B5EF4-FFF2-40B4-BE49-F238E27FC236}">
                  <a16:creationId xmlns:a16="http://schemas.microsoft.com/office/drawing/2014/main" id="{50C6E4DA-404C-46F6-B193-42D054905D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14" name="Rectangle 13">
              <a:extLst>
                <a:ext uri="{FF2B5EF4-FFF2-40B4-BE49-F238E27FC236}">
                  <a16:creationId xmlns:a16="http://schemas.microsoft.com/office/drawing/2014/main" id="{D04FE820-8EF7-48D8-BA8C-7AB16935E939}"/>
                </a:ext>
              </a:extLst>
            </p:cNvPr>
            <p:cNvSpPr/>
            <p:nvPr/>
          </p:nvSpPr>
          <p:spPr>
            <a:xfrm>
              <a:off x="5519155" y="3023553"/>
              <a:ext cx="526106"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app2</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15" name="Rectangle 14">
              <a:extLst>
                <a:ext uri="{FF2B5EF4-FFF2-40B4-BE49-F238E27FC236}">
                  <a16:creationId xmlns:a16="http://schemas.microsoft.com/office/drawing/2014/main" id="{4377F86A-9DE7-4966-90F1-FC57B5CD6B92}"/>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16" name="Group 15">
            <a:extLst>
              <a:ext uri="{FF2B5EF4-FFF2-40B4-BE49-F238E27FC236}">
                <a16:creationId xmlns:a16="http://schemas.microsoft.com/office/drawing/2014/main" id="{514BE747-2A3B-409C-910B-D100AC75A7D1}"/>
              </a:ext>
            </a:extLst>
          </p:cNvPr>
          <p:cNvGrpSpPr/>
          <p:nvPr/>
        </p:nvGrpSpPr>
        <p:grpSpPr>
          <a:xfrm>
            <a:off x="3286265" y="3410423"/>
            <a:ext cx="849826" cy="1042056"/>
            <a:chOff x="5376425" y="2944229"/>
            <a:chExt cx="833238" cy="1094371"/>
          </a:xfrm>
        </p:grpSpPr>
        <p:pic>
          <p:nvPicPr>
            <p:cNvPr id="17" name="Picture 16" descr="A picture containing drawing&#10;&#10;Description automatically generated">
              <a:extLst>
                <a:ext uri="{FF2B5EF4-FFF2-40B4-BE49-F238E27FC236}">
                  <a16:creationId xmlns:a16="http://schemas.microsoft.com/office/drawing/2014/main" id="{09B452E9-8D4E-4FFE-A142-23569F8F42F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18" name="Graphic 17" descr="Books on shelf">
              <a:extLst>
                <a:ext uri="{FF2B5EF4-FFF2-40B4-BE49-F238E27FC236}">
                  <a16:creationId xmlns:a16="http://schemas.microsoft.com/office/drawing/2014/main" id="{075F7131-D8E1-47EE-AAFB-E4EA6366A5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19" name="Rectangle 18">
              <a:extLst>
                <a:ext uri="{FF2B5EF4-FFF2-40B4-BE49-F238E27FC236}">
                  <a16:creationId xmlns:a16="http://schemas.microsoft.com/office/drawing/2014/main" id="{73CB40FF-4126-42CD-8825-4381D72F9EDD}"/>
                </a:ext>
              </a:extLst>
            </p:cNvPr>
            <p:cNvSpPr/>
            <p:nvPr/>
          </p:nvSpPr>
          <p:spPr>
            <a:xfrm>
              <a:off x="5531177" y="3023553"/>
              <a:ext cx="502062"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app1</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20" name="Rectangle 19">
              <a:extLst>
                <a:ext uri="{FF2B5EF4-FFF2-40B4-BE49-F238E27FC236}">
                  <a16:creationId xmlns:a16="http://schemas.microsoft.com/office/drawing/2014/main" id="{CF255FE8-2233-4B97-8721-DD438B96289E}"/>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21" name="Group 20">
            <a:extLst>
              <a:ext uri="{FF2B5EF4-FFF2-40B4-BE49-F238E27FC236}">
                <a16:creationId xmlns:a16="http://schemas.microsoft.com/office/drawing/2014/main" id="{3B03E5E5-594D-454E-B455-F208E38D7AC7}"/>
              </a:ext>
            </a:extLst>
          </p:cNvPr>
          <p:cNvGrpSpPr/>
          <p:nvPr/>
        </p:nvGrpSpPr>
        <p:grpSpPr>
          <a:xfrm>
            <a:off x="5272785" y="3405307"/>
            <a:ext cx="849826" cy="1042056"/>
            <a:chOff x="5376425" y="2944229"/>
            <a:chExt cx="833238" cy="1094371"/>
          </a:xfrm>
        </p:grpSpPr>
        <p:pic>
          <p:nvPicPr>
            <p:cNvPr id="22" name="Picture 21" descr="A picture containing drawing&#10;&#10;Description automatically generated">
              <a:extLst>
                <a:ext uri="{FF2B5EF4-FFF2-40B4-BE49-F238E27FC236}">
                  <a16:creationId xmlns:a16="http://schemas.microsoft.com/office/drawing/2014/main" id="{DF1BEC71-E292-4E03-B0B5-73FE2640DA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23" name="Graphic 22" descr="Books on shelf">
              <a:extLst>
                <a:ext uri="{FF2B5EF4-FFF2-40B4-BE49-F238E27FC236}">
                  <a16:creationId xmlns:a16="http://schemas.microsoft.com/office/drawing/2014/main" id="{D45253A5-D47A-43AF-AC4F-B69242EA19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24" name="Rectangle 23">
              <a:extLst>
                <a:ext uri="{FF2B5EF4-FFF2-40B4-BE49-F238E27FC236}">
                  <a16:creationId xmlns:a16="http://schemas.microsoft.com/office/drawing/2014/main" id="{58BA0E57-2BFB-4336-8DDF-827ED217C9B0}"/>
                </a:ext>
              </a:extLst>
            </p:cNvPr>
            <p:cNvSpPr/>
            <p:nvPr/>
          </p:nvSpPr>
          <p:spPr>
            <a:xfrm>
              <a:off x="5519155" y="3023553"/>
              <a:ext cx="526106"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app3</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25" name="Rectangle 24">
              <a:extLst>
                <a:ext uri="{FF2B5EF4-FFF2-40B4-BE49-F238E27FC236}">
                  <a16:creationId xmlns:a16="http://schemas.microsoft.com/office/drawing/2014/main" id="{88808E00-9B32-4CDF-95F0-2094752804D6}"/>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26" name="Group 25">
            <a:extLst>
              <a:ext uri="{FF2B5EF4-FFF2-40B4-BE49-F238E27FC236}">
                <a16:creationId xmlns:a16="http://schemas.microsoft.com/office/drawing/2014/main" id="{4444EE78-4E7D-43AC-8542-D27A32EF681B}"/>
              </a:ext>
            </a:extLst>
          </p:cNvPr>
          <p:cNvGrpSpPr/>
          <p:nvPr/>
        </p:nvGrpSpPr>
        <p:grpSpPr>
          <a:xfrm>
            <a:off x="6285348" y="3405307"/>
            <a:ext cx="849826" cy="1042056"/>
            <a:chOff x="5376425" y="2944229"/>
            <a:chExt cx="833238" cy="1094371"/>
          </a:xfrm>
        </p:grpSpPr>
        <p:pic>
          <p:nvPicPr>
            <p:cNvPr id="27" name="Picture 26" descr="A picture containing drawing&#10;&#10;Description automatically generated">
              <a:extLst>
                <a:ext uri="{FF2B5EF4-FFF2-40B4-BE49-F238E27FC236}">
                  <a16:creationId xmlns:a16="http://schemas.microsoft.com/office/drawing/2014/main" id="{06AC6C77-EA06-4113-AF93-EC46F63481E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28" name="Graphic 27" descr="Books on shelf">
              <a:extLst>
                <a:ext uri="{FF2B5EF4-FFF2-40B4-BE49-F238E27FC236}">
                  <a16:creationId xmlns:a16="http://schemas.microsoft.com/office/drawing/2014/main" id="{3B21BCE6-41F2-44DA-AA95-FD29396C5D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29" name="Rectangle 28">
              <a:extLst>
                <a:ext uri="{FF2B5EF4-FFF2-40B4-BE49-F238E27FC236}">
                  <a16:creationId xmlns:a16="http://schemas.microsoft.com/office/drawing/2014/main" id="{8B091739-5F51-4F22-BFD9-FBB76761F11B}"/>
                </a:ext>
              </a:extLst>
            </p:cNvPr>
            <p:cNvSpPr/>
            <p:nvPr/>
          </p:nvSpPr>
          <p:spPr>
            <a:xfrm>
              <a:off x="5517552" y="3023553"/>
              <a:ext cx="529312"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app4</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30" name="Rectangle 29">
              <a:extLst>
                <a:ext uri="{FF2B5EF4-FFF2-40B4-BE49-F238E27FC236}">
                  <a16:creationId xmlns:a16="http://schemas.microsoft.com/office/drawing/2014/main" id="{BAA091D2-96C7-46AB-A6F7-7BA0AA21283D}"/>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31" name="Group 30">
            <a:extLst>
              <a:ext uri="{FF2B5EF4-FFF2-40B4-BE49-F238E27FC236}">
                <a16:creationId xmlns:a16="http://schemas.microsoft.com/office/drawing/2014/main" id="{F20F1A1F-6217-4DAC-BF10-5FB26BF8B77F}"/>
              </a:ext>
            </a:extLst>
          </p:cNvPr>
          <p:cNvGrpSpPr/>
          <p:nvPr/>
        </p:nvGrpSpPr>
        <p:grpSpPr>
          <a:xfrm>
            <a:off x="7259304" y="3397836"/>
            <a:ext cx="849826" cy="1042056"/>
            <a:chOff x="5376425" y="2944229"/>
            <a:chExt cx="833238" cy="1094371"/>
          </a:xfrm>
        </p:grpSpPr>
        <p:pic>
          <p:nvPicPr>
            <p:cNvPr id="32" name="Picture 31" descr="A picture containing drawing&#10;&#10;Description automatically generated">
              <a:extLst>
                <a:ext uri="{FF2B5EF4-FFF2-40B4-BE49-F238E27FC236}">
                  <a16:creationId xmlns:a16="http://schemas.microsoft.com/office/drawing/2014/main" id="{15887A00-8F30-4A2D-A90C-82AB5AE6EC5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33" name="Graphic 32" descr="Books on shelf">
              <a:extLst>
                <a:ext uri="{FF2B5EF4-FFF2-40B4-BE49-F238E27FC236}">
                  <a16:creationId xmlns:a16="http://schemas.microsoft.com/office/drawing/2014/main" id="{C3466BF8-9E03-44E7-BB9F-E1A5150AC1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34" name="Rectangle 33">
              <a:extLst>
                <a:ext uri="{FF2B5EF4-FFF2-40B4-BE49-F238E27FC236}">
                  <a16:creationId xmlns:a16="http://schemas.microsoft.com/office/drawing/2014/main" id="{F3E1CA75-3917-475F-8DEF-F82ABAEF26F0}"/>
                </a:ext>
              </a:extLst>
            </p:cNvPr>
            <p:cNvSpPr/>
            <p:nvPr/>
          </p:nvSpPr>
          <p:spPr>
            <a:xfrm>
              <a:off x="5519155" y="3023553"/>
              <a:ext cx="526106"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app5</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35" name="Rectangle 34">
              <a:extLst>
                <a:ext uri="{FF2B5EF4-FFF2-40B4-BE49-F238E27FC236}">
                  <a16:creationId xmlns:a16="http://schemas.microsoft.com/office/drawing/2014/main" id="{413BA84F-751D-4310-9ED0-AF179DCE33EA}"/>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grpSp>
        <p:nvGrpSpPr>
          <p:cNvPr id="36" name="Group 35">
            <a:extLst>
              <a:ext uri="{FF2B5EF4-FFF2-40B4-BE49-F238E27FC236}">
                <a16:creationId xmlns:a16="http://schemas.microsoft.com/office/drawing/2014/main" id="{4BB7D4D0-716A-421E-8036-2C2C849BC4CE}"/>
              </a:ext>
            </a:extLst>
          </p:cNvPr>
          <p:cNvGrpSpPr/>
          <p:nvPr/>
        </p:nvGrpSpPr>
        <p:grpSpPr>
          <a:xfrm>
            <a:off x="8214941" y="3396777"/>
            <a:ext cx="849826" cy="1042056"/>
            <a:chOff x="5376425" y="2944229"/>
            <a:chExt cx="833238" cy="1094371"/>
          </a:xfrm>
        </p:grpSpPr>
        <p:pic>
          <p:nvPicPr>
            <p:cNvPr id="37" name="Picture 36" descr="A picture containing drawing&#10;&#10;Description automatically generated">
              <a:extLst>
                <a:ext uri="{FF2B5EF4-FFF2-40B4-BE49-F238E27FC236}">
                  <a16:creationId xmlns:a16="http://schemas.microsoft.com/office/drawing/2014/main" id="{7229768A-F04D-4F66-9F92-C784CB19C2C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391783" y="3599325"/>
              <a:ext cx="817880" cy="322435"/>
            </a:xfrm>
            <a:prstGeom prst="rect">
              <a:avLst/>
            </a:prstGeom>
          </p:spPr>
        </p:pic>
        <p:pic>
          <p:nvPicPr>
            <p:cNvPr id="38" name="Graphic 37" descr="Books on shelf">
              <a:extLst>
                <a:ext uri="{FF2B5EF4-FFF2-40B4-BE49-F238E27FC236}">
                  <a16:creationId xmlns:a16="http://schemas.microsoft.com/office/drawing/2014/main" id="{276CA942-75EE-43C4-AC69-DAC0095870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5508" y="3345325"/>
              <a:ext cx="533400" cy="209227"/>
            </a:xfrm>
            <a:prstGeom prst="rect">
              <a:avLst/>
            </a:prstGeom>
          </p:spPr>
        </p:pic>
        <p:sp>
          <p:nvSpPr>
            <p:cNvPr id="39" name="Rectangle 38">
              <a:extLst>
                <a:ext uri="{FF2B5EF4-FFF2-40B4-BE49-F238E27FC236}">
                  <a16:creationId xmlns:a16="http://schemas.microsoft.com/office/drawing/2014/main" id="{01C3549D-4692-441E-BE26-C222E6FEF37B}"/>
                </a:ext>
              </a:extLst>
            </p:cNvPr>
            <p:cNvSpPr/>
            <p:nvPr/>
          </p:nvSpPr>
          <p:spPr>
            <a:xfrm>
              <a:off x="5519155" y="3023553"/>
              <a:ext cx="526106" cy="300680"/>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app6</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40" name="Rectangle 39">
              <a:extLst>
                <a:ext uri="{FF2B5EF4-FFF2-40B4-BE49-F238E27FC236}">
                  <a16:creationId xmlns:a16="http://schemas.microsoft.com/office/drawing/2014/main" id="{F2A64F71-30DA-4F86-9414-29AC085213A0}"/>
                </a:ext>
              </a:extLst>
            </p:cNvPr>
            <p:cNvSpPr/>
            <p:nvPr/>
          </p:nvSpPr>
          <p:spPr>
            <a:xfrm>
              <a:off x="5376425" y="2944229"/>
              <a:ext cx="833238" cy="109437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sp>
        <p:nvSpPr>
          <p:cNvPr id="47" name="Rectangle 46">
            <a:extLst>
              <a:ext uri="{FF2B5EF4-FFF2-40B4-BE49-F238E27FC236}">
                <a16:creationId xmlns:a16="http://schemas.microsoft.com/office/drawing/2014/main" id="{1F703EC2-22EE-4C56-BF5B-4838426E6872}"/>
              </a:ext>
            </a:extLst>
          </p:cNvPr>
          <p:cNvSpPr/>
          <p:nvPr/>
        </p:nvSpPr>
        <p:spPr>
          <a:xfrm>
            <a:off x="3494418" y="4195516"/>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48" name="Rectangle 47">
            <a:extLst>
              <a:ext uri="{FF2B5EF4-FFF2-40B4-BE49-F238E27FC236}">
                <a16:creationId xmlns:a16="http://schemas.microsoft.com/office/drawing/2014/main" id="{13391727-4C13-43E1-A5AF-558873954938}"/>
              </a:ext>
            </a:extLst>
          </p:cNvPr>
          <p:cNvSpPr/>
          <p:nvPr/>
        </p:nvSpPr>
        <p:spPr>
          <a:xfrm>
            <a:off x="4458035" y="4208510"/>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49" name="Rectangle 48">
            <a:extLst>
              <a:ext uri="{FF2B5EF4-FFF2-40B4-BE49-F238E27FC236}">
                <a16:creationId xmlns:a16="http://schemas.microsoft.com/office/drawing/2014/main" id="{0F48E0CC-F785-4397-BC30-B0FA79728FCF}"/>
              </a:ext>
            </a:extLst>
          </p:cNvPr>
          <p:cNvSpPr/>
          <p:nvPr/>
        </p:nvSpPr>
        <p:spPr>
          <a:xfrm>
            <a:off x="5469095" y="4182597"/>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50" name="Rectangle 49">
            <a:extLst>
              <a:ext uri="{FF2B5EF4-FFF2-40B4-BE49-F238E27FC236}">
                <a16:creationId xmlns:a16="http://schemas.microsoft.com/office/drawing/2014/main" id="{E7D4DD62-8FF5-4B4A-B24A-B49805CBF9E1}"/>
              </a:ext>
            </a:extLst>
          </p:cNvPr>
          <p:cNvSpPr/>
          <p:nvPr/>
        </p:nvSpPr>
        <p:spPr>
          <a:xfrm>
            <a:off x="6495472" y="4190400"/>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51" name="Rectangle 50">
            <a:extLst>
              <a:ext uri="{FF2B5EF4-FFF2-40B4-BE49-F238E27FC236}">
                <a16:creationId xmlns:a16="http://schemas.microsoft.com/office/drawing/2014/main" id="{34564D39-AB94-48CF-87EE-B1385CD11E39}"/>
              </a:ext>
            </a:extLst>
          </p:cNvPr>
          <p:cNvSpPr/>
          <p:nvPr/>
        </p:nvSpPr>
        <p:spPr>
          <a:xfrm>
            <a:off x="7451414" y="4172783"/>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52" name="Rectangle 51">
            <a:extLst>
              <a:ext uri="{FF2B5EF4-FFF2-40B4-BE49-F238E27FC236}">
                <a16:creationId xmlns:a16="http://schemas.microsoft.com/office/drawing/2014/main" id="{27B0B1F5-5833-42C7-9AEA-D19D5C2041E3}"/>
              </a:ext>
            </a:extLst>
          </p:cNvPr>
          <p:cNvSpPr/>
          <p:nvPr/>
        </p:nvSpPr>
        <p:spPr>
          <a:xfrm>
            <a:off x="8371957" y="4182597"/>
            <a:ext cx="513691" cy="388129"/>
          </a:xfrm>
          <a:prstGeom prst="rect">
            <a:avLst/>
          </a:prstGeom>
          <a:noFill/>
        </p:spPr>
        <p:txBody>
          <a:bodyPr wrap="none" lIns="93260" tIns="46630" rIns="93260" bIns="46630">
            <a:spAutoFit/>
          </a:bodyPr>
          <a:lstStyle/>
          <a:p>
            <a:pPr algn="ctr"/>
            <a:r>
              <a:rPr lang="en-US" sz="1873"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%5</a:t>
            </a:r>
          </a:p>
        </p:txBody>
      </p:sp>
      <p:sp>
        <p:nvSpPr>
          <p:cNvPr id="53" name="Rectangle 52">
            <a:extLst>
              <a:ext uri="{FF2B5EF4-FFF2-40B4-BE49-F238E27FC236}">
                <a16:creationId xmlns:a16="http://schemas.microsoft.com/office/drawing/2014/main" id="{85A9F898-C67B-4A0D-B7EC-503AE6CE115C}"/>
              </a:ext>
            </a:extLst>
          </p:cNvPr>
          <p:cNvSpPr/>
          <p:nvPr/>
        </p:nvSpPr>
        <p:spPr>
          <a:xfrm>
            <a:off x="5625932" y="5179120"/>
            <a:ext cx="1179102" cy="734534"/>
          </a:xfrm>
          <a:prstGeom prst="rect">
            <a:avLst/>
          </a:prstGeom>
          <a:noFill/>
        </p:spPr>
        <p:txBody>
          <a:bodyPr wrap="none" lIns="93260" tIns="46630" rIns="93260" bIns="46630">
            <a:spAutoFit/>
          </a:bodyPr>
          <a:lstStyle/>
          <a:p>
            <a:pPr algn="ctr"/>
            <a:r>
              <a:rPr lang="en-US" sz="408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%30</a:t>
            </a:r>
          </a:p>
        </p:txBody>
      </p:sp>
    </p:spTree>
    <p:extLst>
      <p:ext uri="{BB962C8B-B14F-4D97-AF65-F5344CB8AC3E}">
        <p14:creationId xmlns:p14="http://schemas.microsoft.com/office/powerpoint/2010/main" val="119795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randombar(horizontal)">
                                      <p:cBhvr>
                                        <p:cTn id="10" dur="500"/>
                                        <p:tgtEl>
                                          <p:spTgt spid="5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randombar(horizontal)">
                                      <p:cBhvr>
                                        <p:cTn id="19" dur="500"/>
                                        <p:tgtEl>
                                          <p:spTgt spid="4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randombar(horizontal)">
                                      <p:cBhvr>
                                        <p:cTn id="22" dur="500"/>
                                        <p:tgtEl>
                                          <p:spTgt spid="4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419101" y="2681231"/>
            <a:ext cx="3086099" cy="1403461"/>
          </a:xfrm>
          <a:solidFill>
            <a:srgbClr val="33353A">
              <a:alpha val="70000"/>
            </a:srgbClr>
          </a:solidFill>
        </p:spPr>
        <p:txBody>
          <a:bodyPr anchor="ctr"/>
          <a:lstStyle/>
          <a:p>
            <a:r>
              <a:rPr lang="en-US" sz="4400" dirty="0"/>
              <a:t>Image and Registry</a:t>
            </a:r>
          </a:p>
        </p:txBody>
      </p:sp>
      <p:pic>
        <p:nvPicPr>
          <p:cNvPr id="3" name="Picture 2" descr="A close up of a computer&#10;&#10;Description automatically generated">
            <a:extLst>
              <a:ext uri="{FF2B5EF4-FFF2-40B4-BE49-F238E27FC236}">
                <a16:creationId xmlns:a16="http://schemas.microsoft.com/office/drawing/2014/main" id="{A31C238A-37F8-46FC-AB72-AD1B78AAA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091" y="-1"/>
            <a:ext cx="7927383" cy="6994525"/>
          </a:xfrm>
          <a:prstGeom prst="rect">
            <a:avLst/>
          </a:prstGeom>
        </p:spPr>
      </p:pic>
    </p:spTree>
    <p:extLst>
      <p:ext uri="{BB962C8B-B14F-4D97-AF65-F5344CB8AC3E}">
        <p14:creationId xmlns:p14="http://schemas.microsoft.com/office/powerpoint/2010/main" val="386476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ID</a:t>
            </a:r>
          </a:p>
        </p:txBody>
      </p:sp>
      <p:pic>
        <p:nvPicPr>
          <p:cNvPr id="4" name="Picture 3">
            <a:extLst>
              <a:ext uri="{FF2B5EF4-FFF2-40B4-BE49-F238E27FC236}">
                <a16:creationId xmlns:a16="http://schemas.microsoft.com/office/drawing/2014/main" id="{A4A40EB1-F882-4849-8832-818D0CFB21D9}"/>
              </a:ext>
            </a:extLst>
          </p:cNvPr>
          <p:cNvPicPr>
            <a:picLocks noChangeAspect="1"/>
          </p:cNvPicPr>
          <p:nvPr/>
        </p:nvPicPr>
        <p:blipFill>
          <a:blip r:embed="rId2"/>
          <a:stretch>
            <a:fillRect/>
          </a:stretch>
        </p:blipFill>
        <p:spPr>
          <a:xfrm>
            <a:off x="394865" y="2906043"/>
            <a:ext cx="11646744" cy="1182439"/>
          </a:xfrm>
          <a:prstGeom prst="rect">
            <a:avLst/>
          </a:prstGeom>
        </p:spPr>
      </p:pic>
      <p:sp>
        <p:nvSpPr>
          <p:cNvPr id="6" name="Rectangle 5">
            <a:extLst>
              <a:ext uri="{FF2B5EF4-FFF2-40B4-BE49-F238E27FC236}">
                <a16:creationId xmlns:a16="http://schemas.microsoft.com/office/drawing/2014/main" id="{E3251919-A704-45E9-A44A-6DDEC448462E}"/>
              </a:ext>
            </a:extLst>
          </p:cNvPr>
          <p:cNvSpPr/>
          <p:nvPr/>
        </p:nvSpPr>
        <p:spPr>
          <a:xfrm>
            <a:off x="6210751" y="3093420"/>
            <a:ext cx="1942924" cy="7771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1873"/>
          </a:p>
        </p:txBody>
      </p:sp>
      <p:sp>
        <p:nvSpPr>
          <p:cNvPr id="7" name="Arrow: Down 6">
            <a:extLst>
              <a:ext uri="{FF2B5EF4-FFF2-40B4-BE49-F238E27FC236}">
                <a16:creationId xmlns:a16="http://schemas.microsoft.com/office/drawing/2014/main" id="{E535C5E1-C063-4271-BFD2-6176A19A60C5}"/>
              </a:ext>
            </a:extLst>
          </p:cNvPr>
          <p:cNvSpPr/>
          <p:nvPr/>
        </p:nvSpPr>
        <p:spPr>
          <a:xfrm>
            <a:off x="6684539" y="1834445"/>
            <a:ext cx="854886" cy="1041083"/>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p>
        </p:txBody>
      </p:sp>
    </p:spTree>
    <p:extLst>
      <p:ext uri="{BB962C8B-B14F-4D97-AF65-F5344CB8AC3E}">
        <p14:creationId xmlns:p14="http://schemas.microsoft.com/office/powerpoint/2010/main" val="50429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ID</a:t>
            </a:r>
          </a:p>
        </p:txBody>
      </p:sp>
      <p:pic>
        <p:nvPicPr>
          <p:cNvPr id="5" name="Picture 4">
            <a:extLst>
              <a:ext uri="{FF2B5EF4-FFF2-40B4-BE49-F238E27FC236}">
                <a16:creationId xmlns:a16="http://schemas.microsoft.com/office/drawing/2014/main" id="{3DBE8919-6024-4BBA-9216-929BFCB76C9F}"/>
              </a:ext>
            </a:extLst>
          </p:cNvPr>
          <p:cNvPicPr>
            <a:picLocks noChangeAspect="1"/>
          </p:cNvPicPr>
          <p:nvPr/>
        </p:nvPicPr>
        <p:blipFill>
          <a:blip r:embed="rId2"/>
          <a:stretch>
            <a:fillRect/>
          </a:stretch>
        </p:blipFill>
        <p:spPr>
          <a:xfrm>
            <a:off x="162232" y="2122884"/>
            <a:ext cx="12112010" cy="3550453"/>
          </a:xfrm>
          <a:prstGeom prst="rect">
            <a:avLst/>
          </a:prstGeom>
        </p:spPr>
      </p:pic>
      <p:sp>
        <p:nvSpPr>
          <p:cNvPr id="6" name="Rectangle 5">
            <a:extLst>
              <a:ext uri="{FF2B5EF4-FFF2-40B4-BE49-F238E27FC236}">
                <a16:creationId xmlns:a16="http://schemas.microsoft.com/office/drawing/2014/main" id="{E3251919-A704-45E9-A44A-6DDEC448462E}"/>
              </a:ext>
            </a:extLst>
          </p:cNvPr>
          <p:cNvSpPr/>
          <p:nvPr/>
        </p:nvSpPr>
        <p:spPr>
          <a:xfrm>
            <a:off x="2643257" y="3341828"/>
            <a:ext cx="3497263" cy="3885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1873"/>
          </a:p>
        </p:txBody>
      </p:sp>
      <p:sp>
        <p:nvSpPr>
          <p:cNvPr id="7" name="Arrow: Down 6">
            <a:extLst>
              <a:ext uri="{FF2B5EF4-FFF2-40B4-BE49-F238E27FC236}">
                <a16:creationId xmlns:a16="http://schemas.microsoft.com/office/drawing/2014/main" id="{E535C5E1-C063-4271-BFD2-6176A19A60C5}"/>
              </a:ext>
            </a:extLst>
          </p:cNvPr>
          <p:cNvSpPr/>
          <p:nvPr/>
        </p:nvSpPr>
        <p:spPr>
          <a:xfrm rot="2985424">
            <a:off x="5754789" y="2449329"/>
            <a:ext cx="588600" cy="891325"/>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p>
        </p:txBody>
      </p:sp>
      <p:sp>
        <p:nvSpPr>
          <p:cNvPr id="8" name="Rectangle 7">
            <a:extLst>
              <a:ext uri="{FF2B5EF4-FFF2-40B4-BE49-F238E27FC236}">
                <a16:creationId xmlns:a16="http://schemas.microsoft.com/office/drawing/2014/main" id="{28C3F471-A0A1-452F-930D-20C92C77DF26}"/>
              </a:ext>
            </a:extLst>
          </p:cNvPr>
          <p:cNvSpPr/>
          <p:nvPr/>
        </p:nvSpPr>
        <p:spPr>
          <a:xfrm>
            <a:off x="2643258" y="4177250"/>
            <a:ext cx="1554339" cy="38858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1873"/>
          </a:p>
        </p:txBody>
      </p:sp>
      <p:sp>
        <p:nvSpPr>
          <p:cNvPr id="9" name="Arrow: Down 8">
            <a:extLst>
              <a:ext uri="{FF2B5EF4-FFF2-40B4-BE49-F238E27FC236}">
                <a16:creationId xmlns:a16="http://schemas.microsoft.com/office/drawing/2014/main" id="{5A366567-B89C-44D7-B46B-55F4F71E1AA3}"/>
              </a:ext>
            </a:extLst>
          </p:cNvPr>
          <p:cNvSpPr/>
          <p:nvPr/>
        </p:nvSpPr>
        <p:spPr>
          <a:xfrm rot="7635152">
            <a:off x="4358465" y="4503695"/>
            <a:ext cx="588600" cy="891325"/>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p>
        </p:txBody>
      </p:sp>
    </p:spTree>
    <p:extLst>
      <p:ext uri="{BB962C8B-B14F-4D97-AF65-F5344CB8AC3E}">
        <p14:creationId xmlns:p14="http://schemas.microsoft.com/office/powerpoint/2010/main" val="11872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Naming Scheme</a:t>
            </a:r>
          </a:p>
        </p:txBody>
      </p:sp>
      <p:sp>
        <p:nvSpPr>
          <p:cNvPr id="4" name="Rectangle 3">
            <a:extLst>
              <a:ext uri="{FF2B5EF4-FFF2-40B4-BE49-F238E27FC236}">
                <a16:creationId xmlns:a16="http://schemas.microsoft.com/office/drawing/2014/main" id="{E16FD10A-B37A-4C85-A32D-60F3BBD42E32}"/>
              </a:ext>
            </a:extLst>
          </p:cNvPr>
          <p:cNvSpPr/>
          <p:nvPr/>
        </p:nvSpPr>
        <p:spPr>
          <a:xfrm>
            <a:off x="722325" y="2555551"/>
            <a:ext cx="10998062" cy="949223"/>
          </a:xfrm>
          <a:prstGeom prst="rect">
            <a:avLst/>
          </a:prstGeom>
          <a:noFill/>
        </p:spPr>
        <p:txBody>
          <a:bodyPr wrap="square" lIns="93260" tIns="46630" rIns="93260" bIns="46630" anchor="t">
            <a:spAutoFit/>
          </a:bodyPr>
          <a:lstStyle/>
          <a:p>
            <a:pPr algn="ctr"/>
            <a:r>
              <a:rPr lang="en-US" sz="5500">
                <a:ln w="0"/>
                <a:solidFill>
                  <a:schemeClr val="accent1"/>
                </a:solidFill>
                <a:effectLst>
                  <a:outerShdw blurRad="38100" dist="25400" dir="5400000" algn="ctr" rotWithShape="0">
                    <a:srgbClr val="6E747A">
                      <a:alpha val="43000"/>
                    </a:srgbClr>
                  </a:outerShdw>
                </a:effectLst>
              </a:rPr>
              <a:t>ozgurozturknet/hello-app:latest</a:t>
            </a:r>
            <a:endParaRPr lang="en-US" sz="5507" dirty="0">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AEF17B36-A8B8-4D3A-A805-777743A2BBEE}"/>
              </a:ext>
            </a:extLst>
          </p:cNvPr>
          <p:cNvSpPr txBox="1"/>
          <p:nvPr/>
        </p:nvSpPr>
        <p:spPr>
          <a:xfrm>
            <a:off x="3378169" y="5362469"/>
            <a:ext cx="5695597" cy="770467"/>
          </a:xfrm>
          <a:prstGeom prst="rect">
            <a:avLst/>
          </a:prstGeom>
          <a:noFill/>
        </p:spPr>
        <p:txBody>
          <a:bodyPr wrap="none" rtlCol="0">
            <a:spAutoFit/>
          </a:bodyPr>
          <a:lstStyle/>
          <a:p>
            <a:pPr algn="ctr">
              <a:lnSpc>
                <a:spcPct val="90000"/>
              </a:lnSpc>
            </a:pPr>
            <a:r>
              <a:rPr lang="en-US" sz="2448" dirty="0"/>
              <a:t>Names-Tags given to Docker Images</a:t>
            </a:r>
          </a:p>
          <a:p>
            <a:pPr algn="ctr">
              <a:lnSpc>
                <a:spcPct val="90000"/>
              </a:lnSpc>
            </a:pPr>
            <a:r>
              <a:rPr lang="en-US" sz="2448" dirty="0"/>
              <a:t>also indicates where that image is stored</a:t>
            </a:r>
          </a:p>
        </p:txBody>
      </p:sp>
      <p:cxnSp>
        <p:nvCxnSpPr>
          <p:cNvPr id="7" name="Straight Arrow Connector 6">
            <a:extLst>
              <a:ext uri="{FF2B5EF4-FFF2-40B4-BE49-F238E27FC236}">
                <a16:creationId xmlns:a16="http://schemas.microsoft.com/office/drawing/2014/main" id="{C8FE34A0-005C-4CA1-99C7-8D66E06093D9}"/>
              </a:ext>
            </a:extLst>
          </p:cNvPr>
          <p:cNvCxnSpPr>
            <a:stCxn id="5" idx="0"/>
            <a:endCxn id="4" idx="2"/>
          </p:cNvCxnSpPr>
          <p:nvPr/>
        </p:nvCxnSpPr>
        <p:spPr>
          <a:xfrm flipH="1" flipV="1">
            <a:off x="6221356" y="3504774"/>
            <a:ext cx="4612" cy="185769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15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Names</a:t>
            </a:r>
          </a:p>
        </p:txBody>
      </p:sp>
      <p:sp>
        <p:nvSpPr>
          <p:cNvPr id="4" name="Rectangle 3">
            <a:extLst>
              <a:ext uri="{FF2B5EF4-FFF2-40B4-BE49-F238E27FC236}">
                <a16:creationId xmlns:a16="http://schemas.microsoft.com/office/drawing/2014/main" id="{E16FD10A-B37A-4C85-A32D-60F3BBD42E32}"/>
              </a:ext>
            </a:extLst>
          </p:cNvPr>
          <p:cNvSpPr/>
          <p:nvPr/>
        </p:nvSpPr>
        <p:spPr>
          <a:xfrm>
            <a:off x="1476262" y="2555552"/>
            <a:ext cx="9499417" cy="722035"/>
          </a:xfrm>
          <a:prstGeom prst="rect">
            <a:avLst/>
          </a:prstGeom>
          <a:noFill/>
        </p:spPr>
        <p:txBody>
          <a:bodyPr wrap="none" lIns="93260" tIns="46630" rIns="93260" bIns="46630">
            <a:spAutoFit/>
          </a:bodyPr>
          <a:lstStyle/>
          <a:p>
            <a:pPr algn="ctr"/>
            <a:r>
              <a:rPr lang="en-US" sz="4080" dirty="0">
                <a:ln w="0"/>
                <a:solidFill>
                  <a:schemeClr val="accent1">
                    <a:lumMod val="50000"/>
                  </a:schemeClr>
                </a:solidFill>
                <a:effectLst>
                  <a:outerShdw blurRad="38100" dist="25400" dir="5400000" algn="ctr" rotWithShape="0">
                    <a:srgbClr val="6E747A">
                      <a:alpha val="43000"/>
                    </a:srgbClr>
                  </a:outerShdw>
                </a:effectLst>
              </a:rPr>
              <a:t>docker.io/</a:t>
            </a:r>
            <a:r>
              <a:rPr lang="en-US" sz="4080" dirty="0">
                <a:ln w="0"/>
                <a:solidFill>
                  <a:schemeClr val="accent1"/>
                </a:solidFill>
                <a:effectLst>
                  <a:outerShdw blurRad="38100" dist="25400" dir="5400000" algn="ctr" rotWithShape="0">
                    <a:srgbClr val="6E747A">
                      <a:alpha val="43000"/>
                    </a:srgbClr>
                  </a:outerShdw>
                </a:effectLst>
              </a:rPr>
              <a:t>ozgurozturknet/</a:t>
            </a:r>
            <a:r>
              <a:rPr lang="en-US" sz="4080" dirty="0" err="1">
                <a:ln w="0"/>
                <a:solidFill>
                  <a:schemeClr val="accent1"/>
                </a:solidFill>
                <a:effectLst>
                  <a:outerShdw blurRad="38100" dist="25400" dir="5400000" algn="ctr" rotWithShape="0">
                    <a:srgbClr val="6E747A">
                      <a:alpha val="43000"/>
                    </a:srgbClr>
                  </a:outerShdw>
                </a:effectLst>
              </a:rPr>
              <a:t>hello-app</a:t>
            </a:r>
            <a:r>
              <a:rPr lang="en-US" sz="4080" dirty="0" err="1">
                <a:ln w="0"/>
                <a:solidFill>
                  <a:schemeClr val="accent1">
                    <a:lumMod val="40000"/>
                    <a:lumOff val="60000"/>
                  </a:schemeClr>
                </a:solidFill>
                <a:effectLst>
                  <a:outerShdw blurRad="38100" dist="25400" dir="5400000" algn="ctr" rotWithShape="0">
                    <a:srgbClr val="6E747A">
                      <a:alpha val="43000"/>
                    </a:srgbClr>
                  </a:outerShdw>
                </a:effectLst>
              </a:rPr>
              <a:t>:latest</a:t>
            </a:r>
            <a:endParaRPr lang="en-US" sz="4080" dirty="0">
              <a:ln w="0"/>
              <a:solidFill>
                <a:schemeClr val="accent1">
                  <a:lumMod val="40000"/>
                  <a:lumOff val="60000"/>
                </a:schemeClr>
              </a:solidFill>
              <a:effectLst>
                <a:outerShdw blurRad="38100" dist="25400" dir="5400000" algn="ctr" rotWithShape="0">
                  <a:srgbClr val="6E747A">
                    <a:alpha val="43000"/>
                  </a:srgbClr>
                </a:outerShdw>
              </a:effectLst>
            </a:endParaRPr>
          </a:p>
        </p:txBody>
      </p:sp>
      <p:sp>
        <p:nvSpPr>
          <p:cNvPr id="14" name="Rectangle 13">
            <a:extLst>
              <a:ext uri="{FF2B5EF4-FFF2-40B4-BE49-F238E27FC236}">
                <a16:creationId xmlns:a16="http://schemas.microsoft.com/office/drawing/2014/main" id="{AA2E8241-2498-4569-9BE9-DDDCFB3396A0}"/>
              </a:ext>
            </a:extLst>
          </p:cNvPr>
          <p:cNvSpPr/>
          <p:nvPr/>
        </p:nvSpPr>
        <p:spPr>
          <a:xfrm>
            <a:off x="3537896" y="4617964"/>
            <a:ext cx="5379850" cy="734534"/>
          </a:xfrm>
          <a:prstGeom prst="rect">
            <a:avLst/>
          </a:prstGeom>
          <a:noFill/>
        </p:spPr>
        <p:txBody>
          <a:bodyPr wrap="none" lIns="93260" tIns="46630" rIns="93260" bIns="46630">
            <a:spAutoFit/>
          </a:bodyPr>
          <a:lstStyle/>
          <a:p>
            <a:pPr algn="ctr"/>
            <a:r>
              <a:rPr lang="en-US" sz="4080" dirty="0">
                <a:ln w="0"/>
                <a:solidFill>
                  <a:schemeClr val="accent1">
                    <a:lumMod val="50000"/>
                  </a:schemeClr>
                </a:solidFill>
                <a:effectLst>
                  <a:outerShdw blurRad="38100" dist="25400" dir="5400000" algn="ctr" rotWithShape="0">
                    <a:srgbClr val="6E747A">
                      <a:alpha val="43000"/>
                    </a:srgbClr>
                  </a:outerShdw>
                </a:effectLst>
              </a:rPr>
              <a:t>docker.io/</a:t>
            </a:r>
            <a:r>
              <a:rPr lang="en-US" sz="4080" dirty="0">
                <a:ln w="0"/>
                <a:solidFill>
                  <a:schemeClr val="accent1"/>
                </a:solidFill>
                <a:effectLst>
                  <a:outerShdw blurRad="38100" dist="25400" dir="5400000" algn="ctr" rotWithShape="0">
                    <a:srgbClr val="6E747A">
                      <a:alpha val="43000"/>
                    </a:srgbClr>
                  </a:outerShdw>
                </a:effectLst>
              </a:rPr>
              <a:t>ubuntu</a:t>
            </a:r>
            <a:r>
              <a:rPr lang="en-US" sz="4080" dirty="0">
                <a:ln w="0"/>
                <a:solidFill>
                  <a:schemeClr val="accent1">
                    <a:lumMod val="40000"/>
                    <a:lumOff val="60000"/>
                  </a:schemeClr>
                </a:solidFill>
                <a:effectLst>
                  <a:outerShdw blurRad="38100" dist="25400" dir="5400000" algn="ctr" rotWithShape="0">
                    <a:srgbClr val="6E747A">
                      <a:alpha val="43000"/>
                    </a:srgbClr>
                  </a:outerShdw>
                </a:effectLst>
              </a:rPr>
              <a:t>:18.04</a:t>
            </a:r>
          </a:p>
        </p:txBody>
      </p:sp>
      <p:pic>
        <p:nvPicPr>
          <p:cNvPr id="5" name="Picture 4">
            <a:extLst>
              <a:ext uri="{FF2B5EF4-FFF2-40B4-BE49-F238E27FC236}">
                <a16:creationId xmlns:a16="http://schemas.microsoft.com/office/drawing/2014/main" id="{A96122C4-6E86-4E88-8F89-2ADEC3B5772A}"/>
              </a:ext>
            </a:extLst>
          </p:cNvPr>
          <p:cNvPicPr>
            <a:picLocks noChangeAspect="1"/>
          </p:cNvPicPr>
          <p:nvPr/>
        </p:nvPicPr>
        <p:blipFill>
          <a:blip r:embed="rId2"/>
          <a:stretch>
            <a:fillRect/>
          </a:stretch>
        </p:blipFill>
        <p:spPr>
          <a:xfrm>
            <a:off x="1890956" y="3497263"/>
            <a:ext cx="8654563" cy="860460"/>
          </a:xfrm>
          <a:prstGeom prst="rect">
            <a:avLst/>
          </a:prstGeom>
        </p:spPr>
      </p:pic>
      <p:pic>
        <p:nvPicPr>
          <p:cNvPr id="7" name="Picture 6">
            <a:extLst>
              <a:ext uri="{FF2B5EF4-FFF2-40B4-BE49-F238E27FC236}">
                <a16:creationId xmlns:a16="http://schemas.microsoft.com/office/drawing/2014/main" id="{D89CF695-EEF2-417C-82A7-32D458454491}"/>
              </a:ext>
            </a:extLst>
          </p:cNvPr>
          <p:cNvPicPr>
            <a:picLocks noChangeAspect="1"/>
          </p:cNvPicPr>
          <p:nvPr/>
        </p:nvPicPr>
        <p:blipFill>
          <a:blip r:embed="rId3"/>
          <a:stretch>
            <a:fillRect/>
          </a:stretch>
        </p:blipFill>
        <p:spPr>
          <a:xfrm>
            <a:off x="3203028" y="4103802"/>
            <a:ext cx="1205343" cy="257211"/>
          </a:xfrm>
          <a:prstGeom prst="rect">
            <a:avLst/>
          </a:prstGeom>
        </p:spPr>
      </p:pic>
      <p:sp>
        <p:nvSpPr>
          <p:cNvPr id="8" name="TextBox 7">
            <a:extLst>
              <a:ext uri="{FF2B5EF4-FFF2-40B4-BE49-F238E27FC236}">
                <a16:creationId xmlns:a16="http://schemas.microsoft.com/office/drawing/2014/main" id="{2C7BA84C-A479-425D-9DB7-D5F520944E77}"/>
              </a:ext>
            </a:extLst>
          </p:cNvPr>
          <p:cNvSpPr txBox="1"/>
          <p:nvPr/>
        </p:nvSpPr>
        <p:spPr>
          <a:xfrm>
            <a:off x="3029772" y="3988853"/>
            <a:ext cx="1205343"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hello-app</a:t>
            </a:r>
            <a:endParaRPr lang="LID4096" sz="1200" dirty="0" err="1">
              <a:solidFill>
                <a:schemeClr val="bg1"/>
              </a:solidFill>
            </a:endParaRPr>
          </a:p>
        </p:txBody>
      </p:sp>
    </p:spTree>
    <p:extLst>
      <p:ext uri="{BB962C8B-B14F-4D97-AF65-F5344CB8AC3E}">
        <p14:creationId xmlns:p14="http://schemas.microsoft.com/office/powerpoint/2010/main" val="22368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Names</a:t>
            </a:r>
          </a:p>
        </p:txBody>
      </p:sp>
      <p:sp>
        <p:nvSpPr>
          <p:cNvPr id="4" name="Rectangle 3">
            <a:extLst>
              <a:ext uri="{FF2B5EF4-FFF2-40B4-BE49-F238E27FC236}">
                <a16:creationId xmlns:a16="http://schemas.microsoft.com/office/drawing/2014/main" id="{E16FD10A-B37A-4C85-A32D-60F3BBD42E32}"/>
              </a:ext>
            </a:extLst>
          </p:cNvPr>
          <p:cNvSpPr/>
          <p:nvPr/>
        </p:nvSpPr>
        <p:spPr>
          <a:xfrm>
            <a:off x="1476262" y="2555552"/>
            <a:ext cx="9499417" cy="722035"/>
          </a:xfrm>
          <a:prstGeom prst="rect">
            <a:avLst/>
          </a:prstGeom>
          <a:noFill/>
        </p:spPr>
        <p:txBody>
          <a:bodyPr wrap="square" lIns="93260" tIns="46630" rIns="93260" bIns="46630">
            <a:spAutoFit/>
          </a:bodyPr>
          <a:lstStyle/>
          <a:p>
            <a:pPr algn="ctr"/>
            <a:r>
              <a:rPr lang="en-US" sz="4080" dirty="0">
                <a:ln w="0"/>
                <a:solidFill>
                  <a:schemeClr val="accent1">
                    <a:lumMod val="50000"/>
                  </a:schemeClr>
                </a:solidFill>
                <a:effectLst>
                  <a:outerShdw blurRad="38100" dist="25400" dir="5400000" algn="ctr" rotWithShape="0">
                    <a:srgbClr val="6E747A">
                      <a:alpha val="43000"/>
                    </a:srgbClr>
                  </a:outerShdw>
                </a:effectLst>
              </a:rPr>
              <a:t>docker.io/</a:t>
            </a:r>
            <a:r>
              <a:rPr lang="en-US" sz="4080" dirty="0">
                <a:ln w="0"/>
                <a:solidFill>
                  <a:schemeClr val="accent1"/>
                </a:solidFill>
                <a:effectLst>
                  <a:outerShdw blurRad="38100" dist="25400" dir="5400000" algn="ctr" rotWithShape="0">
                    <a:srgbClr val="6E747A">
                      <a:alpha val="43000"/>
                    </a:srgbClr>
                  </a:outerShdw>
                </a:effectLst>
              </a:rPr>
              <a:t>ozgurozturknet/</a:t>
            </a:r>
            <a:r>
              <a:rPr lang="en-US" sz="4080" dirty="0" err="1">
                <a:ln w="0"/>
                <a:solidFill>
                  <a:schemeClr val="accent1"/>
                </a:solidFill>
                <a:effectLst>
                  <a:outerShdw blurRad="38100" dist="25400" dir="5400000" algn="ctr" rotWithShape="0">
                    <a:srgbClr val="6E747A">
                      <a:alpha val="43000"/>
                    </a:srgbClr>
                  </a:outerShdw>
                </a:effectLst>
              </a:rPr>
              <a:t>hello-app</a:t>
            </a:r>
            <a:r>
              <a:rPr lang="en-US" sz="4080" dirty="0" err="1">
                <a:ln w="0"/>
                <a:solidFill>
                  <a:schemeClr val="accent1">
                    <a:lumMod val="40000"/>
                    <a:lumOff val="60000"/>
                  </a:schemeClr>
                </a:solidFill>
                <a:effectLst>
                  <a:outerShdw blurRad="38100" dist="25400" dir="5400000" algn="ctr" rotWithShape="0">
                    <a:srgbClr val="6E747A">
                      <a:alpha val="43000"/>
                    </a:srgbClr>
                  </a:outerShdw>
                </a:effectLst>
              </a:rPr>
              <a:t>:latest</a:t>
            </a:r>
            <a:endParaRPr lang="en-US" sz="4080" dirty="0">
              <a:ln w="0"/>
              <a:solidFill>
                <a:schemeClr val="accent1">
                  <a:lumMod val="40000"/>
                  <a:lumOff val="60000"/>
                </a:schemeClr>
              </a:solidFill>
              <a:effectLst>
                <a:outerShdw blurRad="38100" dist="25400" dir="5400000" algn="ctr" rotWithShape="0">
                  <a:srgbClr val="6E747A">
                    <a:alpha val="43000"/>
                  </a:srgbClr>
                </a:outerShdw>
              </a:effectLst>
            </a:endParaRPr>
          </a:p>
        </p:txBody>
      </p:sp>
      <p:sp>
        <p:nvSpPr>
          <p:cNvPr id="8" name="Block Arc 7">
            <a:extLst>
              <a:ext uri="{FF2B5EF4-FFF2-40B4-BE49-F238E27FC236}">
                <a16:creationId xmlns:a16="http://schemas.microsoft.com/office/drawing/2014/main" id="{3AB23D01-DEDB-4264-AE5E-E5A27BA1F560}"/>
              </a:ext>
            </a:extLst>
          </p:cNvPr>
          <p:cNvSpPr/>
          <p:nvPr/>
        </p:nvSpPr>
        <p:spPr>
          <a:xfrm rot="10800000">
            <a:off x="1637966" y="2979380"/>
            <a:ext cx="1942924" cy="544019"/>
          </a:xfrm>
          <a:prstGeom prst="blockArc">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9" name="Block Arc 8">
            <a:extLst>
              <a:ext uri="{FF2B5EF4-FFF2-40B4-BE49-F238E27FC236}">
                <a16:creationId xmlns:a16="http://schemas.microsoft.com/office/drawing/2014/main" id="{ADBFD73D-F119-41C4-8491-54E2435ABE23}"/>
              </a:ext>
            </a:extLst>
          </p:cNvPr>
          <p:cNvSpPr/>
          <p:nvPr/>
        </p:nvSpPr>
        <p:spPr>
          <a:xfrm rot="10800000">
            <a:off x="3698855" y="3005519"/>
            <a:ext cx="5897532" cy="491741"/>
          </a:xfrm>
          <a:prstGeom prst="blockArc">
            <a:avLst>
              <a:gd name="adj1" fmla="val 10825035"/>
              <a:gd name="adj2" fmla="val 0"/>
              <a:gd name="adj3" fmla="val 25000"/>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10" name="Block Arc 9">
            <a:extLst>
              <a:ext uri="{FF2B5EF4-FFF2-40B4-BE49-F238E27FC236}">
                <a16:creationId xmlns:a16="http://schemas.microsoft.com/office/drawing/2014/main" id="{3DEF5369-A899-432D-BEBB-1E477D8D849F}"/>
              </a:ext>
            </a:extLst>
          </p:cNvPr>
          <p:cNvSpPr/>
          <p:nvPr/>
        </p:nvSpPr>
        <p:spPr>
          <a:xfrm rot="10800000">
            <a:off x="9704545" y="2850086"/>
            <a:ext cx="1162976" cy="647175"/>
          </a:xfrm>
          <a:prstGeom prst="blockArc">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11" name="TextBox 10">
            <a:extLst>
              <a:ext uri="{FF2B5EF4-FFF2-40B4-BE49-F238E27FC236}">
                <a16:creationId xmlns:a16="http://schemas.microsoft.com/office/drawing/2014/main" id="{6F7F7594-D924-4144-8696-68D18EA662B6}"/>
              </a:ext>
            </a:extLst>
          </p:cNvPr>
          <p:cNvSpPr txBox="1"/>
          <p:nvPr/>
        </p:nvSpPr>
        <p:spPr>
          <a:xfrm>
            <a:off x="1657249" y="3564191"/>
            <a:ext cx="1923641" cy="439988"/>
          </a:xfrm>
          <a:prstGeom prst="rect">
            <a:avLst/>
          </a:prstGeom>
          <a:noFill/>
        </p:spPr>
        <p:txBody>
          <a:bodyPr wrap="none" rtlCol="0">
            <a:spAutoFit/>
          </a:bodyPr>
          <a:lstStyle/>
          <a:p>
            <a:pPr algn="ctr">
              <a:lnSpc>
                <a:spcPct val="90000"/>
              </a:lnSpc>
            </a:pPr>
            <a:r>
              <a:rPr lang="en-US" sz="2448" dirty="0"/>
              <a:t>Registry URL</a:t>
            </a:r>
          </a:p>
        </p:txBody>
      </p:sp>
      <p:sp>
        <p:nvSpPr>
          <p:cNvPr id="12" name="TextBox 11">
            <a:extLst>
              <a:ext uri="{FF2B5EF4-FFF2-40B4-BE49-F238E27FC236}">
                <a16:creationId xmlns:a16="http://schemas.microsoft.com/office/drawing/2014/main" id="{C06AF039-A505-4BDC-BCAF-B41FFA5E8074}"/>
              </a:ext>
            </a:extLst>
          </p:cNvPr>
          <p:cNvSpPr txBox="1"/>
          <p:nvPr/>
        </p:nvSpPr>
        <p:spPr>
          <a:xfrm>
            <a:off x="5942049" y="3559135"/>
            <a:ext cx="1651394" cy="439988"/>
          </a:xfrm>
          <a:prstGeom prst="rect">
            <a:avLst/>
          </a:prstGeom>
          <a:noFill/>
        </p:spPr>
        <p:txBody>
          <a:bodyPr wrap="none" rtlCol="0">
            <a:spAutoFit/>
          </a:bodyPr>
          <a:lstStyle/>
          <a:p>
            <a:pPr algn="ctr">
              <a:lnSpc>
                <a:spcPct val="90000"/>
              </a:lnSpc>
            </a:pPr>
            <a:r>
              <a:rPr lang="en-US" sz="2448" dirty="0"/>
              <a:t>Repository</a:t>
            </a:r>
          </a:p>
        </p:txBody>
      </p:sp>
      <p:sp>
        <p:nvSpPr>
          <p:cNvPr id="13" name="TextBox 12">
            <a:extLst>
              <a:ext uri="{FF2B5EF4-FFF2-40B4-BE49-F238E27FC236}">
                <a16:creationId xmlns:a16="http://schemas.microsoft.com/office/drawing/2014/main" id="{50A3E1F4-2ACB-4236-82AB-DE221E0F34B2}"/>
              </a:ext>
            </a:extLst>
          </p:cNvPr>
          <p:cNvSpPr txBox="1"/>
          <p:nvPr/>
        </p:nvSpPr>
        <p:spPr>
          <a:xfrm>
            <a:off x="9954603" y="3523400"/>
            <a:ext cx="662860" cy="439988"/>
          </a:xfrm>
          <a:prstGeom prst="rect">
            <a:avLst/>
          </a:prstGeom>
          <a:noFill/>
        </p:spPr>
        <p:txBody>
          <a:bodyPr wrap="none" rtlCol="0">
            <a:spAutoFit/>
          </a:bodyPr>
          <a:lstStyle/>
          <a:p>
            <a:pPr algn="ctr">
              <a:lnSpc>
                <a:spcPct val="90000"/>
              </a:lnSpc>
            </a:pPr>
            <a:r>
              <a:rPr lang="en-US" sz="2448" dirty="0"/>
              <a:t>Tag</a:t>
            </a:r>
          </a:p>
        </p:txBody>
      </p:sp>
      <p:sp>
        <p:nvSpPr>
          <p:cNvPr id="14" name="Rectangle 13">
            <a:extLst>
              <a:ext uri="{FF2B5EF4-FFF2-40B4-BE49-F238E27FC236}">
                <a16:creationId xmlns:a16="http://schemas.microsoft.com/office/drawing/2014/main" id="{AA2E8241-2498-4569-9BE9-DDDCFB3396A0}"/>
              </a:ext>
            </a:extLst>
          </p:cNvPr>
          <p:cNvSpPr/>
          <p:nvPr/>
        </p:nvSpPr>
        <p:spPr>
          <a:xfrm>
            <a:off x="3537896" y="4617964"/>
            <a:ext cx="5379850" cy="734534"/>
          </a:xfrm>
          <a:prstGeom prst="rect">
            <a:avLst/>
          </a:prstGeom>
          <a:noFill/>
        </p:spPr>
        <p:txBody>
          <a:bodyPr wrap="none" lIns="93260" tIns="46630" rIns="93260" bIns="46630">
            <a:spAutoFit/>
          </a:bodyPr>
          <a:lstStyle/>
          <a:p>
            <a:pPr algn="ctr"/>
            <a:r>
              <a:rPr lang="en-US" sz="4080" dirty="0">
                <a:ln w="0"/>
                <a:solidFill>
                  <a:schemeClr val="accent1">
                    <a:lumMod val="50000"/>
                  </a:schemeClr>
                </a:solidFill>
                <a:effectLst>
                  <a:outerShdw blurRad="38100" dist="25400" dir="5400000" algn="ctr" rotWithShape="0">
                    <a:srgbClr val="6E747A">
                      <a:alpha val="43000"/>
                    </a:srgbClr>
                  </a:outerShdw>
                </a:effectLst>
              </a:rPr>
              <a:t>docker.io/</a:t>
            </a:r>
            <a:r>
              <a:rPr lang="en-US" sz="4080" dirty="0">
                <a:ln w="0"/>
                <a:solidFill>
                  <a:schemeClr val="accent1"/>
                </a:solidFill>
                <a:effectLst>
                  <a:outerShdw blurRad="38100" dist="25400" dir="5400000" algn="ctr" rotWithShape="0">
                    <a:srgbClr val="6E747A">
                      <a:alpha val="43000"/>
                    </a:srgbClr>
                  </a:outerShdw>
                </a:effectLst>
              </a:rPr>
              <a:t>ubuntu</a:t>
            </a:r>
            <a:r>
              <a:rPr lang="en-US" sz="4080" dirty="0">
                <a:ln w="0"/>
                <a:solidFill>
                  <a:schemeClr val="accent1">
                    <a:lumMod val="40000"/>
                    <a:lumOff val="60000"/>
                  </a:schemeClr>
                </a:solidFill>
                <a:effectLst>
                  <a:outerShdw blurRad="38100" dist="25400" dir="5400000" algn="ctr" rotWithShape="0">
                    <a:srgbClr val="6E747A">
                      <a:alpha val="43000"/>
                    </a:srgbClr>
                  </a:outerShdw>
                </a:effectLst>
              </a:rPr>
              <a:t>:18.04</a:t>
            </a:r>
          </a:p>
        </p:txBody>
      </p:sp>
      <p:sp>
        <p:nvSpPr>
          <p:cNvPr id="15" name="Block Arc 14">
            <a:extLst>
              <a:ext uri="{FF2B5EF4-FFF2-40B4-BE49-F238E27FC236}">
                <a16:creationId xmlns:a16="http://schemas.microsoft.com/office/drawing/2014/main" id="{BD63B5E9-A708-4C57-A6AB-21F549DE9B11}"/>
              </a:ext>
            </a:extLst>
          </p:cNvPr>
          <p:cNvSpPr/>
          <p:nvPr/>
        </p:nvSpPr>
        <p:spPr>
          <a:xfrm rot="10800000">
            <a:off x="3761702" y="5012516"/>
            <a:ext cx="1942924" cy="544019"/>
          </a:xfrm>
          <a:prstGeom prst="blockArc">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16" name="Block Arc 15">
            <a:extLst>
              <a:ext uri="{FF2B5EF4-FFF2-40B4-BE49-F238E27FC236}">
                <a16:creationId xmlns:a16="http://schemas.microsoft.com/office/drawing/2014/main" id="{8C93E999-5B2A-4CD7-8752-7BACF0112AF3}"/>
              </a:ext>
            </a:extLst>
          </p:cNvPr>
          <p:cNvSpPr/>
          <p:nvPr/>
        </p:nvSpPr>
        <p:spPr>
          <a:xfrm rot="10800000">
            <a:off x="5829652" y="5067932"/>
            <a:ext cx="1574305" cy="433186"/>
          </a:xfrm>
          <a:prstGeom prst="blockArc">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17" name="Block Arc 16">
            <a:extLst>
              <a:ext uri="{FF2B5EF4-FFF2-40B4-BE49-F238E27FC236}">
                <a16:creationId xmlns:a16="http://schemas.microsoft.com/office/drawing/2014/main" id="{AC825D1D-40DC-404D-83F1-EA8C68CDB495}"/>
              </a:ext>
            </a:extLst>
          </p:cNvPr>
          <p:cNvSpPr/>
          <p:nvPr/>
        </p:nvSpPr>
        <p:spPr>
          <a:xfrm rot="10800000">
            <a:off x="7528982" y="4908707"/>
            <a:ext cx="1162976" cy="647175"/>
          </a:xfrm>
          <a:prstGeom prst="blockArc">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solidFill>
                <a:schemeClr val="tx1"/>
              </a:solidFill>
            </a:endParaRPr>
          </a:p>
        </p:txBody>
      </p:sp>
      <p:sp>
        <p:nvSpPr>
          <p:cNvPr id="18" name="TextBox 17">
            <a:extLst>
              <a:ext uri="{FF2B5EF4-FFF2-40B4-BE49-F238E27FC236}">
                <a16:creationId xmlns:a16="http://schemas.microsoft.com/office/drawing/2014/main" id="{47C25118-120E-442F-8AAF-7847D25758C5}"/>
              </a:ext>
            </a:extLst>
          </p:cNvPr>
          <p:cNvSpPr txBox="1"/>
          <p:nvPr/>
        </p:nvSpPr>
        <p:spPr>
          <a:xfrm>
            <a:off x="3698856" y="5628734"/>
            <a:ext cx="1923641" cy="439988"/>
          </a:xfrm>
          <a:prstGeom prst="rect">
            <a:avLst/>
          </a:prstGeom>
          <a:noFill/>
        </p:spPr>
        <p:txBody>
          <a:bodyPr wrap="none" rtlCol="0">
            <a:spAutoFit/>
          </a:bodyPr>
          <a:lstStyle/>
          <a:p>
            <a:pPr algn="ctr">
              <a:lnSpc>
                <a:spcPct val="90000"/>
              </a:lnSpc>
            </a:pPr>
            <a:r>
              <a:rPr lang="en-US" sz="2448" dirty="0"/>
              <a:t>Registry URL</a:t>
            </a:r>
          </a:p>
        </p:txBody>
      </p:sp>
      <p:sp>
        <p:nvSpPr>
          <p:cNvPr id="19" name="TextBox 18">
            <a:extLst>
              <a:ext uri="{FF2B5EF4-FFF2-40B4-BE49-F238E27FC236}">
                <a16:creationId xmlns:a16="http://schemas.microsoft.com/office/drawing/2014/main" id="{37A89F80-3464-40EC-92ED-EF8F553BD1F7}"/>
              </a:ext>
            </a:extLst>
          </p:cNvPr>
          <p:cNvSpPr txBox="1"/>
          <p:nvPr/>
        </p:nvSpPr>
        <p:spPr>
          <a:xfrm>
            <a:off x="5784369" y="5611952"/>
            <a:ext cx="1651394" cy="439988"/>
          </a:xfrm>
          <a:prstGeom prst="rect">
            <a:avLst/>
          </a:prstGeom>
          <a:noFill/>
        </p:spPr>
        <p:txBody>
          <a:bodyPr wrap="none" rtlCol="0">
            <a:spAutoFit/>
          </a:bodyPr>
          <a:lstStyle/>
          <a:p>
            <a:pPr algn="ctr">
              <a:lnSpc>
                <a:spcPct val="90000"/>
              </a:lnSpc>
            </a:pPr>
            <a:r>
              <a:rPr lang="en-US" sz="2448" dirty="0"/>
              <a:t>Repository</a:t>
            </a:r>
          </a:p>
        </p:txBody>
      </p:sp>
      <p:sp>
        <p:nvSpPr>
          <p:cNvPr id="20" name="TextBox 19">
            <a:extLst>
              <a:ext uri="{FF2B5EF4-FFF2-40B4-BE49-F238E27FC236}">
                <a16:creationId xmlns:a16="http://schemas.microsoft.com/office/drawing/2014/main" id="{5D2E4F85-1CEC-49CE-9206-F205C1AD7057}"/>
              </a:ext>
            </a:extLst>
          </p:cNvPr>
          <p:cNvSpPr txBox="1"/>
          <p:nvPr/>
        </p:nvSpPr>
        <p:spPr>
          <a:xfrm>
            <a:off x="7771497" y="5604520"/>
            <a:ext cx="662860" cy="439988"/>
          </a:xfrm>
          <a:prstGeom prst="rect">
            <a:avLst/>
          </a:prstGeom>
          <a:noFill/>
        </p:spPr>
        <p:txBody>
          <a:bodyPr wrap="none" rtlCol="0">
            <a:spAutoFit/>
          </a:bodyPr>
          <a:lstStyle/>
          <a:p>
            <a:pPr algn="ctr">
              <a:lnSpc>
                <a:spcPct val="90000"/>
              </a:lnSpc>
            </a:pPr>
            <a:r>
              <a:rPr lang="en-US" sz="2448" dirty="0"/>
              <a:t>Tag</a:t>
            </a:r>
          </a:p>
        </p:txBody>
      </p:sp>
    </p:spTree>
    <p:extLst>
      <p:ext uri="{BB962C8B-B14F-4D97-AF65-F5344CB8AC3E}">
        <p14:creationId xmlns:p14="http://schemas.microsoft.com/office/powerpoint/2010/main" val="63285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Tag</a:t>
            </a:r>
          </a:p>
        </p:txBody>
      </p:sp>
      <p:sp>
        <p:nvSpPr>
          <p:cNvPr id="3" name="Text Placeholder 2"/>
          <p:cNvSpPr>
            <a:spLocks noGrp="1"/>
          </p:cNvSpPr>
          <p:nvPr>
            <p:ph type="body" idx="1"/>
          </p:nvPr>
        </p:nvSpPr>
        <p:spPr/>
        <p:txBody>
          <a:bodyPr/>
          <a:lstStyle/>
          <a:p>
            <a:pPr algn="ctr"/>
            <a:r>
              <a:rPr lang="en-US" dirty="0"/>
              <a:t>2 REPOSITORIES</a:t>
            </a:r>
          </a:p>
        </p:txBody>
      </p:sp>
      <p:sp>
        <p:nvSpPr>
          <p:cNvPr id="4" name="Content Placeholder 3"/>
          <p:cNvSpPr>
            <a:spLocks noGrp="1"/>
          </p:cNvSpPr>
          <p:nvPr>
            <p:ph sz="half" idx="2"/>
          </p:nvPr>
        </p:nvSpPr>
        <p:spPr/>
        <p:txBody>
          <a:bodyPr>
            <a:normAutofit/>
          </a:bodyPr>
          <a:lstStyle/>
          <a:p>
            <a:pPr marL="0" indent="0">
              <a:buNone/>
            </a:pPr>
            <a:r>
              <a:rPr lang="en-US" dirty="0"/>
              <a:t> </a:t>
            </a:r>
          </a:p>
        </p:txBody>
      </p:sp>
      <p:sp>
        <p:nvSpPr>
          <p:cNvPr id="5" name="Text Placeholder 4"/>
          <p:cNvSpPr>
            <a:spLocks noGrp="1"/>
          </p:cNvSpPr>
          <p:nvPr>
            <p:ph type="body" sz="quarter" idx="3"/>
          </p:nvPr>
        </p:nvSpPr>
        <p:spPr/>
        <p:txBody>
          <a:bodyPr/>
          <a:lstStyle/>
          <a:p>
            <a:pPr algn="ctr"/>
            <a:r>
              <a:rPr lang="en-US" dirty="0"/>
              <a:t>1 REPOSITORY 2 TAG</a:t>
            </a:r>
          </a:p>
        </p:txBody>
      </p:sp>
      <p:sp>
        <p:nvSpPr>
          <p:cNvPr id="6" name="Content Placeholder 5"/>
          <p:cNvSpPr>
            <a:spLocks noGrp="1"/>
          </p:cNvSpPr>
          <p:nvPr>
            <p:ph sz="quarter" idx="4"/>
          </p:nvPr>
        </p:nvSpPr>
        <p:spPr/>
        <p:txBody>
          <a:bodyPr>
            <a:normAutofit/>
          </a:bodyPr>
          <a:lstStyle/>
          <a:p>
            <a:pPr marL="0" indent="0">
              <a:buNone/>
            </a:pPr>
            <a:r>
              <a:rPr lang="en-US" dirty="0"/>
              <a:t> </a:t>
            </a:r>
          </a:p>
        </p:txBody>
      </p:sp>
      <p:sp>
        <p:nvSpPr>
          <p:cNvPr id="8" name="Rectangle 7">
            <a:extLst>
              <a:ext uri="{FF2B5EF4-FFF2-40B4-BE49-F238E27FC236}">
                <a16:creationId xmlns:a16="http://schemas.microsoft.com/office/drawing/2014/main" id="{1250AC83-A1CE-4876-812E-87A206C21DDF}"/>
              </a:ext>
            </a:extLst>
          </p:cNvPr>
          <p:cNvSpPr/>
          <p:nvPr/>
        </p:nvSpPr>
        <p:spPr>
          <a:xfrm>
            <a:off x="2069888" y="3019074"/>
            <a:ext cx="3475139" cy="1977700"/>
          </a:xfrm>
          <a:prstGeom prst="rect">
            <a:avLst/>
          </a:prstGeom>
          <a:noFill/>
        </p:spPr>
        <p:txBody>
          <a:bodyPr wrap="none" lIns="93260" tIns="46630" rIns="93260" bIns="46630">
            <a:spAutoFit/>
          </a:bodyPr>
          <a:lstStyle/>
          <a:p>
            <a:pPr algn="ctr"/>
            <a:r>
              <a:rPr lang="en-US" sz="2448" dirty="0">
                <a:ln w="0"/>
                <a:solidFill>
                  <a:schemeClr val="accent1"/>
                </a:solidFill>
                <a:effectLst>
                  <a:outerShdw blurRad="38100" dist="25400" dir="5400000" algn="ctr" rotWithShape="0">
                    <a:srgbClr val="6E747A">
                      <a:alpha val="43000"/>
                    </a:srgbClr>
                  </a:outerShdw>
                </a:effectLst>
              </a:rPr>
              <a:t>ozgurozturknet/</a:t>
            </a:r>
            <a:r>
              <a:rPr lang="en-US" sz="2448" dirty="0" err="1">
                <a:ln w="0"/>
                <a:solidFill>
                  <a:schemeClr val="accent1"/>
                </a:solidFill>
                <a:effectLst>
                  <a:outerShdw blurRad="38100" dist="25400" dir="5400000" algn="ctr" rotWithShape="0">
                    <a:srgbClr val="6E747A">
                      <a:alpha val="43000"/>
                    </a:srgbClr>
                  </a:outerShdw>
                </a:effectLst>
              </a:rPr>
              <a:t>appdark</a:t>
            </a:r>
            <a:endParaRPr lang="en-US" sz="2448" dirty="0">
              <a:ln w="0"/>
              <a:solidFill>
                <a:schemeClr val="accent1"/>
              </a:solidFill>
              <a:effectLst>
                <a:outerShdw blurRad="38100" dist="25400" dir="5400000" algn="ctr" rotWithShape="0">
                  <a:srgbClr val="6E747A">
                    <a:alpha val="43000"/>
                  </a:srgbClr>
                </a:outerShdw>
              </a:effectLst>
            </a:endParaRPr>
          </a:p>
          <a:p>
            <a:pPr algn="ctr"/>
            <a:endParaRPr lang="en-US" sz="2448" dirty="0">
              <a:ln w="0"/>
              <a:solidFill>
                <a:schemeClr val="accent1"/>
              </a:solidFill>
              <a:effectLst>
                <a:outerShdw blurRad="38100" dist="25400" dir="5400000" algn="ctr" rotWithShape="0">
                  <a:srgbClr val="6E747A">
                    <a:alpha val="43000"/>
                  </a:srgbClr>
                </a:outerShdw>
              </a:effectLst>
            </a:endParaRPr>
          </a:p>
          <a:p>
            <a:pPr algn="ctr"/>
            <a:endParaRPr lang="en-US" sz="2448" dirty="0">
              <a:ln w="0"/>
              <a:solidFill>
                <a:schemeClr val="accent1"/>
              </a:solidFill>
              <a:effectLst>
                <a:outerShdw blurRad="38100" dist="25400" dir="5400000" algn="ctr" rotWithShape="0">
                  <a:srgbClr val="6E747A">
                    <a:alpha val="43000"/>
                  </a:srgbClr>
                </a:outerShdw>
              </a:effectLst>
            </a:endParaRPr>
          </a:p>
          <a:p>
            <a:pPr algn="ctr"/>
            <a:r>
              <a:rPr lang="en-US" sz="2448" dirty="0">
                <a:ln w="0"/>
                <a:solidFill>
                  <a:schemeClr val="accent1"/>
                </a:solidFill>
                <a:effectLst>
                  <a:outerShdw blurRad="38100" dist="25400" dir="5400000" algn="ctr" rotWithShape="0">
                    <a:srgbClr val="6E747A">
                      <a:alpha val="43000"/>
                    </a:srgbClr>
                  </a:outerShdw>
                </a:effectLst>
              </a:rPr>
              <a:t>ozgurozturknet/</a:t>
            </a:r>
            <a:r>
              <a:rPr lang="en-US" sz="2448" dirty="0" err="1">
                <a:ln w="0"/>
                <a:solidFill>
                  <a:schemeClr val="accent1"/>
                </a:solidFill>
                <a:effectLst>
                  <a:outerShdw blurRad="38100" dist="25400" dir="5400000" algn="ctr" rotWithShape="0">
                    <a:srgbClr val="6E747A">
                      <a:alpha val="43000"/>
                    </a:srgbClr>
                  </a:outerShdw>
                </a:effectLst>
              </a:rPr>
              <a:t>applight</a:t>
            </a:r>
            <a:endParaRPr lang="en-US" sz="2448" dirty="0">
              <a:ln w="0"/>
              <a:solidFill>
                <a:schemeClr val="accent1"/>
              </a:solidFill>
              <a:effectLst>
                <a:outerShdw blurRad="38100" dist="25400" dir="5400000" algn="ctr" rotWithShape="0">
                  <a:srgbClr val="6E747A">
                    <a:alpha val="43000"/>
                  </a:srgbClr>
                </a:outerShdw>
              </a:effectLst>
            </a:endParaRPr>
          </a:p>
          <a:p>
            <a:pPr algn="ctr"/>
            <a:endParaRPr lang="en-US" sz="2448"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9CAA1379-60CA-470A-B51C-44D75FD37A0E}"/>
              </a:ext>
            </a:extLst>
          </p:cNvPr>
          <p:cNvSpPr/>
          <p:nvPr/>
        </p:nvSpPr>
        <p:spPr>
          <a:xfrm>
            <a:off x="6898601" y="3019075"/>
            <a:ext cx="3540393" cy="469039"/>
          </a:xfrm>
          <a:prstGeom prst="rect">
            <a:avLst/>
          </a:prstGeom>
        </p:spPr>
        <p:txBody>
          <a:bodyPr wrap="none">
            <a:spAutoFit/>
          </a:bodyPr>
          <a:lstStyle/>
          <a:p>
            <a:pPr algn="ctr"/>
            <a:r>
              <a:rPr lang="en-US" sz="2448" dirty="0">
                <a:ln w="0"/>
                <a:solidFill>
                  <a:schemeClr val="accent1"/>
                </a:solidFill>
                <a:effectLst>
                  <a:outerShdw blurRad="38100" dist="25400" dir="5400000" algn="ctr" rotWithShape="0">
                    <a:srgbClr val="6E747A">
                      <a:alpha val="43000"/>
                    </a:srgbClr>
                  </a:outerShdw>
                </a:effectLst>
              </a:rPr>
              <a:t>ozgurozturknet/</a:t>
            </a:r>
            <a:r>
              <a:rPr lang="en-US" sz="2448" dirty="0" err="1">
                <a:ln w="0"/>
                <a:solidFill>
                  <a:schemeClr val="accent1"/>
                </a:solidFill>
                <a:effectLst>
                  <a:outerShdw blurRad="38100" dist="25400" dir="5400000" algn="ctr" rotWithShape="0">
                    <a:srgbClr val="6E747A">
                      <a:alpha val="43000"/>
                    </a:srgbClr>
                  </a:outerShdw>
                </a:effectLst>
              </a:rPr>
              <a:t>app:dark</a:t>
            </a:r>
            <a:endParaRPr lang="en-US" sz="2448" dirty="0">
              <a:ln w="0"/>
              <a:solidFill>
                <a:schemeClr val="accent1"/>
              </a:solidFill>
              <a:effectLst>
                <a:outerShdw blurRad="38100" dist="25400" dir="5400000" algn="ctr" rotWithShape="0">
                  <a:srgbClr val="6E747A">
                    <a:alpha val="43000"/>
                  </a:srgbClr>
                </a:outerShdw>
              </a:effectLst>
            </a:endParaRPr>
          </a:p>
        </p:txBody>
      </p:sp>
      <p:sp>
        <p:nvSpPr>
          <p:cNvPr id="10" name="Rectangle 9">
            <a:extLst>
              <a:ext uri="{FF2B5EF4-FFF2-40B4-BE49-F238E27FC236}">
                <a16:creationId xmlns:a16="http://schemas.microsoft.com/office/drawing/2014/main" id="{F0999409-85D9-4EE9-A3EA-A54BB087280C}"/>
              </a:ext>
            </a:extLst>
          </p:cNvPr>
          <p:cNvSpPr/>
          <p:nvPr/>
        </p:nvSpPr>
        <p:spPr>
          <a:xfrm>
            <a:off x="6897913" y="4118998"/>
            <a:ext cx="3543599" cy="469039"/>
          </a:xfrm>
          <a:prstGeom prst="rect">
            <a:avLst/>
          </a:prstGeom>
        </p:spPr>
        <p:txBody>
          <a:bodyPr wrap="none">
            <a:spAutoFit/>
          </a:bodyPr>
          <a:lstStyle/>
          <a:p>
            <a:pPr algn="ctr"/>
            <a:r>
              <a:rPr lang="en-US" sz="2448" dirty="0">
                <a:ln w="0"/>
                <a:solidFill>
                  <a:schemeClr val="accent1"/>
                </a:solidFill>
                <a:effectLst>
                  <a:outerShdw blurRad="38100" dist="25400" dir="5400000" algn="ctr" rotWithShape="0">
                    <a:srgbClr val="6E747A">
                      <a:alpha val="43000"/>
                    </a:srgbClr>
                  </a:outerShdw>
                </a:effectLst>
              </a:rPr>
              <a:t>ozgurozturknet/</a:t>
            </a:r>
            <a:r>
              <a:rPr lang="en-US" sz="2448" dirty="0" err="1">
                <a:ln w="0"/>
                <a:solidFill>
                  <a:schemeClr val="accent1"/>
                </a:solidFill>
                <a:effectLst>
                  <a:outerShdw blurRad="38100" dist="25400" dir="5400000" algn="ctr" rotWithShape="0">
                    <a:srgbClr val="6E747A">
                      <a:alpha val="43000"/>
                    </a:srgbClr>
                  </a:outerShdw>
                </a:effectLst>
              </a:rPr>
              <a:t>app:light</a:t>
            </a:r>
            <a:endParaRPr lang="en-US" sz="2448" dirty="0">
              <a:ln w="0"/>
              <a:solidFill>
                <a:schemeClr val="accent1"/>
              </a:solidFill>
              <a:effectLst>
                <a:outerShdw blurRad="38100" dist="25400" dir="5400000" algn="ctr" rotWithShape="0">
                  <a:srgbClr val="6E747A">
                    <a:alpha val="43000"/>
                  </a:srgbClr>
                </a:outerShdw>
              </a:effectLst>
            </a:endParaRPr>
          </a:p>
        </p:txBody>
      </p:sp>
      <p:pic>
        <p:nvPicPr>
          <p:cNvPr id="7" name="Picture 6" descr="Graphical user interface, text, application&#10;&#10;Description automatically generated">
            <a:extLst>
              <a:ext uri="{FF2B5EF4-FFF2-40B4-BE49-F238E27FC236}">
                <a16:creationId xmlns:a16="http://schemas.microsoft.com/office/drawing/2014/main" id="{55DF18A2-2CB8-42CE-9451-3788B1F5370C}"/>
              </a:ext>
            </a:extLst>
          </p:cNvPr>
          <p:cNvPicPr>
            <a:picLocks noChangeAspect="1"/>
          </p:cNvPicPr>
          <p:nvPr/>
        </p:nvPicPr>
        <p:blipFill>
          <a:blip r:embed="rId2"/>
          <a:stretch>
            <a:fillRect/>
          </a:stretch>
        </p:blipFill>
        <p:spPr>
          <a:xfrm>
            <a:off x="2022125" y="1838903"/>
            <a:ext cx="8385039" cy="4650815"/>
          </a:xfrm>
          <a:prstGeom prst="rect">
            <a:avLst/>
          </a:prstGeom>
        </p:spPr>
      </p:pic>
    </p:spTree>
    <p:extLst>
      <p:ext uri="{BB962C8B-B14F-4D97-AF65-F5344CB8AC3E}">
        <p14:creationId xmlns:p14="http://schemas.microsoft.com/office/powerpoint/2010/main" val="427331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Tag. Latest</a:t>
            </a:r>
          </a:p>
        </p:txBody>
      </p:sp>
      <p:sp>
        <p:nvSpPr>
          <p:cNvPr id="4" name="Rectangle 3">
            <a:extLst>
              <a:ext uri="{FF2B5EF4-FFF2-40B4-BE49-F238E27FC236}">
                <a16:creationId xmlns:a16="http://schemas.microsoft.com/office/drawing/2014/main" id="{E16FD10A-B37A-4C85-A32D-60F3BBD42E32}"/>
              </a:ext>
            </a:extLst>
          </p:cNvPr>
          <p:cNvSpPr/>
          <p:nvPr/>
        </p:nvSpPr>
        <p:spPr>
          <a:xfrm>
            <a:off x="2578647" y="2555552"/>
            <a:ext cx="7294646" cy="722035"/>
          </a:xfrm>
          <a:prstGeom prst="rect">
            <a:avLst/>
          </a:prstGeom>
          <a:noFill/>
        </p:spPr>
        <p:txBody>
          <a:bodyPr wrap="none" lIns="93260" tIns="46630" rIns="93260" bIns="46630">
            <a:spAutoFit/>
          </a:bodyPr>
          <a:lstStyle/>
          <a:p>
            <a:pPr algn="ctr"/>
            <a:r>
              <a:rPr lang="en-US" sz="4080" dirty="0">
                <a:ln w="0"/>
                <a:solidFill>
                  <a:schemeClr val="accent1"/>
                </a:solidFill>
                <a:effectLst>
                  <a:outerShdw blurRad="38100" dist="25400" dir="5400000" algn="ctr" rotWithShape="0">
                    <a:srgbClr val="6E747A">
                      <a:alpha val="43000"/>
                    </a:srgbClr>
                  </a:outerShdw>
                </a:effectLst>
              </a:rPr>
              <a:t>ozgurozturknet/</a:t>
            </a:r>
            <a:r>
              <a:rPr lang="en-US" sz="4080" dirty="0" err="1">
                <a:ln w="0"/>
                <a:solidFill>
                  <a:schemeClr val="accent1"/>
                </a:solidFill>
                <a:effectLst>
                  <a:outerShdw blurRad="38100" dist="25400" dir="5400000" algn="ctr" rotWithShape="0">
                    <a:srgbClr val="6E747A">
                      <a:alpha val="43000"/>
                    </a:srgbClr>
                  </a:outerShdw>
                </a:effectLst>
              </a:rPr>
              <a:t>hello-app</a:t>
            </a:r>
            <a:r>
              <a:rPr lang="en-US" sz="4080" dirty="0" err="1">
                <a:ln w="0"/>
                <a:solidFill>
                  <a:schemeClr val="accent1">
                    <a:lumMod val="40000"/>
                    <a:lumOff val="60000"/>
                  </a:schemeClr>
                </a:solidFill>
                <a:effectLst>
                  <a:outerShdw blurRad="38100" dist="25400" dir="5400000" algn="ctr" rotWithShape="0">
                    <a:srgbClr val="6E747A">
                      <a:alpha val="43000"/>
                    </a:srgbClr>
                  </a:outerShdw>
                </a:effectLst>
              </a:rPr>
              <a:t>:latest</a:t>
            </a:r>
            <a:endParaRPr lang="en-US" sz="4080" dirty="0">
              <a:ln w="0"/>
              <a:solidFill>
                <a:schemeClr val="accent1">
                  <a:lumMod val="40000"/>
                  <a:lumOff val="60000"/>
                </a:schemeClr>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84E04F33-9B16-41E2-9912-B632AAAED999}"/>
              </a:ext>
            </a:extLst>
          </p:cNvPr>
          <p:cNvSpPr txBox="1"/>
          <p:nvPr/>
        </p:nvSpPr>
        <p:spPr>
          <a:xfrm>
            <a:off x="3123221" y="5362469"/>
            <a:ext cx="6205545" cy="431400"/>
          </a:xfrm>
          <a:prstGeom prst="rect">
            <a:avLst/>
          </a:prstGeom>
          <a:noFill/>
        </p:spPr>
        <p:txBody>
          <a:bodyPr wrap="none" rtlCol="0">
            <a:spAutoFit/>
          </a:bodyPr>
          <a:lstStyle/>
          <a:p>
            <a:pPr algn="ctr">
              <a:lnSpc>
                <a:spcPct val="90000"/>
              </a:lnSpc>
            </a:pPr>
            <a:r>
              <a:rPr lang="en-US" sz="2448" dirty="0"/>
              <a:t>latest is the default tag in the Docker world. </a:t>
            </a:r>
          </a:p>
        </p:txBody>
      </p:sp>
      <p:cxnSp>
        <p:nvCxnSpPr>
          <p:cNvPr id="8" name="Straight Arrow Connector 7">
            <a:extLst>
              <a:ext uri="{FF2B5EF4-FFF2-40B4-BE49-F238E27FC236}">
                <a16:creationId xmlns:a16="http://schemas.microsoft.com/office/drawing/2014/main" id="{B801D3BD-15E2-49B7-A6E8-132E6EBC3FD8}"/>
              </a:ext>
            </a:extLst>
          </p:cNvPr>
          <p:cNvCxnSpPr>
            <a:stCxn id="7" idx="0"/>
          </p:cNvCxnSpPr>
          <p:nvPr/>
        </p:nvCxnSpPr>
        <p:spPr>
          <a:xfrm flipV="1">
            <a:off x="6225994" y="3497263"/>
            <a:ext cx="0" cy="186520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1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Tag. Latest</a:t>
            </a:r>
          </a:p>
        </p:txBody>
      </p:sp>
      <p:pic>
        <p:nvPicPr>
          <p:cNvPr id="5" name="Picture 4">
            <a:extLst>
              <a:ext uri="{FF2B5EF4-FFF2-40B4-BE49-F238E27FC236}">
                <a16:creationId xmlns:a16="http://schemas.microsoft.com/office/drawing/2014/main" id="{BA46CD2F-8FD3-465F-8503-7B3BA3992C66}"/>
              </a:ext>
            </a:extLst>
          </p:cNvPr>
          <p:cNvPicPr>
            <a:picLocks noChangeAspect="1"/>
          </p:cNvPicPr>
          <p:nvPr/>
        </p:nvPicPr>
        <p:blipFill>
          <a:blip r:embed="rId2"/>
          <a:stretch>
            <a:fillRect/>
          </a:stretch>
        </p:blipFill>
        <p:spPr>
          <a:xfrm>
            <a:off x="3660498" y="1908210"/>
            <a:ext cx="5115478" cy="4529473"/>
          </a:xfrm>
          <a:prstGeom prst="rect">
            <a:avLst/>
          </a:prstGeom>
        </p:spPr>
      </p:pic>
      <p:sp>
        <p:nvSpPr>
          <p:cNvPr id="6" name="Arrow: Left 5">
            <a:extLst>
              <a:ext uri="{FF2B5EF4-FFF2-40B4-BE49-F238E27FC236}">
                <a16:creationId xmlns:a16="http://schemas.microsoft.com/office/drawing/2014/main" id="{C0C045BF-5490-419E-8FE4-64C9C4D44B45}"/>
              </a:ext>
            </a:extLst>
          </p:cNvPr>
          <p:cNvSpPr/>
          <p:nvPr/>
        </p:nvSpPr>
        <p:spPr>
          <a:xfrm>
            <a:off x="5985086" y="5158645"/>
            <a:ext cx="1010320" cy="388585"/>
          </a:xfrm>
          <a:prstGeom prst="lef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873"/>
          </a:p>
        </p:txBody>
      </p:sp>
    </p:spTree>
    <p:extLst>
      <p:ext uri="{BB962C8B-B14F-4D97-AF65-F5344CB8AC3E}">
        <p14:creationId xmlns:p14="http://schemas.microsoft.com/office/powerpoint/2010/main" val="38289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Registry</a:t>
            </a:r>
          </a:p>
        </p:txBody>
      </p:sp>
      <p:sp>
        <p:nvSpPr>
          <p:cNvPr id="3" name="Text Placeholder 2"/>
          <p:cNvSpPr>
            <a:spLocks noGrp="1"/>
          </p:cNvSpPr>
          <p:nvPr>
            <p:ph type="body" idx="1"/>
          </p:nvPr>
        </p:nvSpPr>
        <p:spPr/>
        <p:txBody>
          <a:bodyPr/>
          <a:lstStyle/>
          <a:p>
            <a:pPr algn="ctr"/>
            <a:r>
              <a:rPr lang="en-US" dirty="0"/>
              <a:t>Public Image Registry</a:t>
            </a:r>
          </a:p>
        </p:txBody>
      </p:sp>
      <p:sp>
        <p:nvSpPr>
          <p:cNvPr id="5" name="Text Placeholder 4"/>
          <p:cNvSpPr>
            <a:spLocks noGrp="1"/>
          </p:cNvSpPr>
          <p:nvPr>
            <p:ph type="body" sz="quarter" idx="3"/>
          </p:nvPr>
        </p:nvSpPr>
        <p:spPr/>
        <p:txBody>
          <a:bodyPr/>
          <a:lstStyle/>
          <a:p>
            <a:pPr algn="ctr"/>
            <a:r>
              <a:rPr lang="en-US" dirty="0"/>
              <a:t>Private Image Registry</a:t>
            </a:r>
          </a:p>
        </p:txBody>
      </p:sp>
      <p:pic>
        <p:nvPicPr>
          <p:cNvPr id="17" name="Content Placeholder 16" descr="A close up of a sign&#10;&#10;Description automatically generated">
            <a:extLst>
              <a:ext uri="{FF2B5EF4-FFF2-40B4-BE49-F238E27FC236}">
                <a16:creationId xmlns:a16="http://schemas.microsoft.com/office/drawing/2014/main" id="{3EE84572-56C7-4E3C-8C7E-D308F1C21249}"/>
              </a:ext>
            </a:extLst>
          </p:cNvPr>
          <p:cNvPicPr>
            <a:picLocks noGrp="1" noChangeAspect="1"/>
          </p:cNvPicPr>
          <p:nvPr>
            <p:ph sz="quarter" idx="4"/>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154917" y="4196715"/>
            <a:ext cx="1305083" cy="978811"/>
          </a:xfrm>
        </p:spPr>
      </p:pic>
      <p:pic>
        <p:nvPicPr>
          <p:cNvPr id="14" name="Content Placeholder 13" descr="A close up of a sign&#10;&#10;Description automatically generated">
            <a:extLst>
              <a:ext uri="{FF2B5EF4-FFF2-40B4-BE49-F238E27FC236}">
                <a16:creationId xmlns:a16="http://schemas.microsoft.com/office/drawing/2014/main" id="{493F32A0-5E7E-492C-A932-4AD346B95763}"/>
              </a:ext>
            </a:extLst>
          </p:cNvPr>
          <p:cNvPicPr>
            <a:picLocks noGrp="1" noChangeAspect="1"/>
          </p:cNvPicPr>
          <p:nvPr>
            <p:ph sz="half" idx="2"/>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2910" y="2766301"/>
            <a:ext cx="1449097" cy="1151055"/>
          </a:xfrm>
        </p:spPr>
      </p:pic>
      <p:pic>
        <p:nvPicPr>
          <p:cNvPr id="21" name="Picture 20">
            <a:extLst>
              <a:ext uri="{FF2B5EF4-FFF2-40B4-BE49-F238E27FC236}">
                <a16:creationId xmlns:a16="http://schemas.microsoft.com/office/drawing/2014/main" id="{A0543D60-9857-48AC-A094-1AE9B3A06A1B}"/>
              </a:ext>
            </a:extLst>
          </p:cNvPr>
          <p:cNvPicPr>
            <a:picLocks noChangeAspect="1"/>
          </p:cNvPicPr>
          <p:nvPr/>
        </p:nvPicPr>
        <p:blipFill>
          <a:blip r:embed="rId6"/>
          <a:stretch>
            <a:fillRect/>
          </a:stretch>
        </p:blipFill>
        <p:spPr>
          <a:xfrm>
            <a:off x="3154917" y="5175526"/>
            <a:ext cx="1305083" cy="424679"/>
          </a:xfrm>
          <a:prstGeom prst="rect">
            <a:avLst/>
          </a:prstGeom>
        </p:spPr>
      </p:pic>
      <p:pic>
        <p:nvPicPr>
          <p:cNvPr id="1026" name="Picture 2" descr="Image result for docker dtr logo">
            <a:extLst>
              <a:ext uri="{FF2B5EF4-FFF2-40B4-BE49-F238E27FC236}">
                <a16:creationId xmlns:a16="http://schemas.microsoft.com/office/drawing/2014/main" id="{296A7F56-A8F7-4B06-906C-BB51DB8379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4567" y="2780964"/>
            <a:ext cx="1228900" cy="9714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0707217-2F1B-4B26-AB6E-C7721F318E88}"/>
              </a:ext>
            </a:extLst>
          </p:cNvPr>
          <p:cNvPicPr>
            <a:picLocks noChangeAspect="1"/>
          </p:cNvPicPr>
          <p:nvPr/>
        </p:nvPicPr>
        <p:blipFill>
          <a:blip r:embed="rId8"/>
          <a:stretch>
            <a:fillRect/>
          </a:stretch>
        </p:blipFill>
        <p:spPr>
          <a:xfrm>
            <a:off x="7726920" y="4196714"/>
            <a:ext cx="1804191" cy="1088066"/>
          </a:xfrm>
          <a:prstGeom prst="rect">
            <a:avLst/>
          </a:prstGeom>
        </p:spPr>
      </p:pic>
    </p:spTree>
    <p:extLst>
      <p:ext uri="{BB962C8B-B14F-4D97-AF65-F5344CB8AC3E}">
        <p14:creationId xmlns:p14="http://schemas.microsoft.com/office/powerpoint/2010/main" val="117151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a:t>
            </a:r>
          </a:p>
        </p:txBody>
      </p:sp>
      <p:pic>
        <p:nvPicPr>
          <p:cNvPr id="43" name="Picture 42" descr="A picture containing drawing&#10;&#10;Description automatically generated">
            <a:extLst>
              <a:ext uri="{FF2B5EF4-FFF2-40B4-BE49-F238E27FC236}">
                <a16:creationId xmlns:a16="http://schemas.microsoft.com/office/drawing/2014/main" id="{EB304848-A56C-4017-A422-469F3082FC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08464" y="2409225"/>
            <a:ext cx="3419546" cy="3419546"/>
          </a:xfrm>
          <a:prstGeom prst="rect">
            <a:avLst/>
          </a:prstGeom>
        </p:spPr>
      </p:pic>
      <p:pic>
        <p:nvPicPr>
          <p:cNvPr id="46" name="Picture 45" descr="A picture containing drawing&#10;&#10;Description automatically generated">
            <a:extLst>
              <a:ext uri="{FF2B5EF4-FFF2-40B4-BE49-F238E27FC236}">
                <a16:creationId xmlns:a16="http://schemas.microsoft.com/office/drawing/2014/main" id="{BC21D9C4-4396-4122-8C66-21344694242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562886" y="4897638"/>
            <a:ext cx="1389590" cy="547822"/>
          </a:xfrm>
          <a:prstGeom prst="rect">
            <a:avLst/>
          </a:prstGeom>
        </p:spPr>
      </p:pic>
      <p:grpSp>
        <p:nvGrpSpPr>
          <p:cNvPr id="7" name="Group 6">
            <a:extLst>
              <a:ext uri="{FF2B5EF4-FFF2-40B4-BE49-F238E27FC236}">
                <a16:creationId xmlns:a16="http://schemas.microsoft.com/office/drawing/2014/main" id="{924B8458-8C3B-48CD-AD76-707C9557A29C}"/>
              </a:ext>
            </a:extLst>
          </p:cNvPr>
          <p:cNvGrpSpPr/>
          <p:nvPr/>
        </p:nvGrpSpPr>
        <p:grpSpPr>
          <a:xfrm>
            <a:off x="5265068" y="4063264"/>
            <a:ext cx="1868008" cy="699206"/>
            <a:chOff x="5159847" y="3983954"/>
            <a:chExt cx="1831547" cy="685558"/>
          </a:xfrm>
        </p:grpSpPr>
        <p:pic>
          <p:nvPicPr>
            <p:cNvPr id="54" name="Graphic 53" descr="Books on shelf">
              <a:extLst>
                <a:ext uri="{FF2B5EF4-FFF2-40B4-BE49-F238E27FC236}">
                  <a16:creationId xmlns:a16="http://schemas.microsoft.com/office/drawing/2014/main" id="{77F72DE5-F96F-49E9-A332-BC10FA5D1D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7239" y="4385048"/>
              <a:ext cx="533400" cy="209228"/>
            </a:xfrm>
            <a:prstGeom prst="rect">
              <a:avLst/>
            </a:prstGeom>
          </p:spPr>
        </p:pic>
        <p:sp>
          <p:nvSpPr>
            <p:cNvPr id="55" name="Rectangle 54">
              <a:extLst>
                <a:ext uri="{FF2B5EF4-FFF2-40B4-BE49-F238E27FC236}">
                  <a16:creationId xmlns:a16="http://schemas.microsoft.com/office/drawing/2014/main" id="{E8843D2B-8941-42AA-96BF-EB1BB7280D0A}"/>
                </a:ext>
              </a:extLst>
            </p:cNvPr>
            <p:cNvSpPr/>
            <p:nvPr/>
          </p:nvSpPr>
          <p:spPr>
            <a:xfrm>
              <a:off x="6300886" y="4063277"/>
              <a:ext cx="526106" cy="280718"/>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app2</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56" name="Rectangle 55">
              <a:extLst>
                <a:ext uri="{FF2B5EF4-FFF2-40B4-BE49-F238E27FC236}">
                  <a16:creationId xmlns:a16="http://schemas.microsoft.com/office/drawing/2014/main" id="{02D325E4-0D49-4818-AD8F-B7302A1B9721}"/>
                </a:ext>
              </a:extLst>
            </p:cNvPr>
            <p:cNvSpPr/>
            <p:nvPr/>
          </p:nvSpPr>
          <p:spPr>
            <a:xfrm>
              <a:off x="6158156" y="3983954"/>
              <a:ext cx="833238" cy="68555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pic>
          <p:nvPicPr>
            <p:cNvPr id="59" name="Graphic 58" descr="Books on shelf">
              <a:extLst>
                <a:ext uri="{FF2B5EF4-FFF2-40B4-BE49-F238E27FC236}">
                  <a16:creationId xmlns:a16="http://schemas.microsoft.com/office/drawing/2014/main" id="{D63B0F6B-3188-40AD-8DDC-5B3C867862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98930" y="4385048"/>
              <a:ext cx="533400" cy="209228"/>
            </a:xfrm>
            <a:prstGeom prst="rect">
              <a:avLst/>
            </a:prstGeom>
          </p:spPr>
        </p:pic>
        <p:sp>
          <p:nvSpPr>
            <p:cNvPr id="60" name="Rectangle 59">
              <a:extLst>
                <a:ext uri="{FF2B5EF4-FFF2-40B4-BE49-F238E27FC236}">
                  <a16:creationId xmlns:a16="http://schemas.microsoft.com/office/drawing/2014/main" id="{F29069E4-AA78-4071-9E85-F6EF1CBB5624}"/>
                </a:ext>
              </a:extLst>
            </p:cNvPr>
            <p:cNvSpPr/>
            <p:nvPr/>
          </p:nvSpPr>
          <p:spPr>
            <a:xfrm>
              <a:off x="5314599" y="4063277"/>
              <a:ext cx="502062" cy="280718"/>
            </a:xfrm>
            <a:prstGeom prst="rect">
              <a:avLst/>
            </a:prstGeom>
            <a:noFill/>
          </p:spPr>
          <p:txBody>
            <a:bodyPr wrap="none" lIns="93260" tIns="46630" rIns="93260" bIns="46630">
              <a:spAutoFit/>
            </a:bodyPr>
            <a:lstStyle/>
            <a:p>
              <a:pPr algn="ctr"/>
              <a:r>
                <a:rPr lang="en-US" sz="1224" dirty="0">
                  <a:ln w="0"/>
                  <a:solidFill>
                    <a:schemeClr val="accent1"/>
                  </a:solidFill>
                  <a:effectLst>
                    <a:outerShdw blurRad="38100" dist="25400" dir="5400000" algn="ctr" rotWithShape="0">
                      <a:srgbClr val="6E747A">
                        <a:alpha val="43000"/>
                      </a:srgbClr>
                    </a:outerShdw>
                  </a:effectLst>
                </a:rPr>
                <a:t>app1</a:t>
              </a:r>
              <a:endParaRPr lang="en-US" sz="2040" dirty="0">
                <a:ln w="0"/>
                <a:solidFill>
                  <a:schemeClr val="accent1"/>
                </a:solidFill>
                <a:effectLst>
                  <a:outerShdw blurRad="38100" dist="25400" dir="5400000" algn="ctr" rotWithShape="0">
                    <a:srgbClr val="6E747A">
                      <a:alpha val="43000"/>
                    </a:srgbClr>
                  </a:outerShdw>
                </a:effectLst>
              </a:endParaRPr>
            </a:p>
          </p:txBody>
        </p:sp>
        <p:sp>
          <p:nvSpPr>
            <p:cNvPr id="61" name="Rectangle 60">
              <a:extLst>
                <a:ext uri="{FF2B5EF4-FFF2-40B4-BE49-F238E27FC236}">
                  <a16:creationId xmlns:a16="http://schemas.microsoft.com/office/drawing/2014/main" id="{BFC89AA1-FFC5-4FF3-8F91-2A71EA732BD8}"/>
                </a:ext>
              </a:extLst>
            </p:cNvPr>
            <p:cNvSpPr/>
            <p:nvPr/>
          </p:nvSpPr>
          <p:spPr>
            <a:xfrm>
              <a:off x="5159847" y="3983954"/>
              <a:ext cx="833238" cy="68555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grpSp>
      <p:sp>
        <p:nvSpPr>
          <p:cNvPr id="6" name="Rectangle 5">
            <a:extLst>
              <a:ext uri="{FF2B5EF4-FFF2-40B4-BE49-F238E27FC236}">
                <a16:creationId xmlns:a16="http://schemas.microsoft.com/office/drawing/2014/main" id="{03C64219-2D04-448F-844E-0A04D836B136}"/>
              </a:ext>
            </a:extLst>
          </p:cNvPr>
          <p:cNvSpPr/>
          <p:nvPr/>
        </p:nvSpPr>
        <p:spPr>
          <a:xfrm>
            <a:off x="1082275" y="4662841"/>
            <a:ext cx="3966957" cy="958518"/>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namespaces</a:t>
            </a:r>
          </a:p>
        </p:txBody>
      </p:sp>
      <p:sp>
        <p:nvSpPr>
          <p:cNvPr id="62" name="Rectangle 61">
            <a:extLst>
              <a:ext uri="{FF2B5EF4-FFF2-40B4-BE49-F238E27FC236}">
                <a16:creationId xmlns:a16="http://schemas.microsoft.com/office/drawing/2014/main" id="{631A374C-FE73-48C4-A25B-91F7A2291A41}"/>
              </a:ext>
            </a:extLst>
          </p:cNvPr>
          <p:cNvSpPr/>
          <p:nvPr/>
        </p:nvSpPr>
        <p:spPr>
          <a:xfrm>
            <a:off x="7201495" y="4662841"/>
            <a:ext cx="4724249" cy="958518"/>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control groups</a:t>
            </a:r>
          </a:p>
        </p:txBody>
      </p:sp>
    </p:spTree>
    <p:extLst>
      <p:ext uri="{BB962C8B-B14F-4D97-AF65-F5344CB8AC3E}">
        <p14:creationId xmlns:p14="http://schemas.microsoft.com/office/powerpoint/2010/main" val="300167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circle(in)">
                                      <p:cBhvr>
                                        <p:cTn id="12" dur="20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pull</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image pull </a:t>
            </a:r>
            <a:r>
              <a:rPr lang="en-US" sz="3200" b="1" dirty="0" err="1">
                <a:solidFill>
                  <a:schemeClr val="tx1">
                    <a:lumMod val="50000"/>
                    <a:lumOff val="50000"/>
                  </a:schemeClr>
                </a:solidFill>
              </a:rPr>
              <a:t>image_name:tag</a:t>
            </a:r>
            <a:endParaRPr lang="en-US" sz="3200" b="1" dirty="0">
              <a:solidFill>
                <a:schemeClr val="tx1">
                  <a:lumMod val="50000"/>
                  <a:lumOff val="50000"/>
                </a:schemeClr>
              </a:solidFill>
            </a:endParaRP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image pull </a:t>
            </a:r>
            <a:r>
              <a:rPr lang="en-US" sz="3200" dirty="0" err="1">
                <a:solidFill>
                  <a:schemeClr val="tx1">
                    <a:lumMod val="50000"/>
                    <a:lumOff val="50000"/>
                  </a:schemeClr>
                </a:solidFill>
              </a:rPr>
              <a:t>ubuntu:latest</a:t>
            </a:r>
            <a:endParaRPr lang="en-US" sz="1800"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ED333BF7-D7F5-40B3-B661-BA60FDBB013B}"/>
              </a:ext>
            </a:extLst>
          </p:cNvPr>
          <p:cNvPicPr>
            <a:picLocks noChangeAspect="1"/>
          </p:cNvPicPr>
          <p:nvPr/>
        </p:nvPicPr>
        <p:blipFill>
          <a:blip r:embed="rId3"/>
          <a:stretch>
            <a:fillRect/>
          </a:stretch>
        </p:blipFill>
        <p:spPr>
          <a:xfrm>
            <a:off x="731837" y="3862345"/>
            <a:ext cx="10972800" cy="2115122"/>
          </a:xfrm>
          <a:prstGeom prst="rect">
            <a:avLst/>
          </a:prstGeom>
        </p:spPr>
      </p:pic>
    </p:spTree>
    <p:extLst>
      <p:ext uri="{BB962C8B-B14F-4D97-AF65-F5344CB8AC3E}">
        <p14:creationId xmlns:p14="http://schemas.microsoft.com/office/powerpoint/2010/main" val="241626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push</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image push </a:t>
            </a:r>
            <a:r>
              <a:rPr lang="en-US" sz="3200" b="1" dirty="0" err="1">
                <a:solidFill>
                  <a:schemeClr val="tx1">
                    <a:lumMod val="50000"/>
                    <a:lumOff val="50000"/>
                  </a:schemeClr>
                </a:solidFill>
              </a:rPr>
              <a:t>image_name:tag</a:t>
            </a:r>
            <a:endParaRPr lang="en-US" sz="3200" b="1" dirty="0">
              <a:solidFill>
                <a:schemeClr val="tx1">
                  <a:lumMod val="50000"/>
                  <a:lumOff val="50000"/>
                </a:schemeClr>
              </a:solidFill>
            </a:endParaRP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image push ozgurozturknet/day6:latest</a:t>
            </a:r>
            <a:endParaRPr lang="en-US" sz="1800" dirty="0">
              <a:solidFill>
                <a:schemeClr val="accent3"/>
              </a:solidFill>
            </a:endParaRPr>
          </a:p>
          <a:p>
            <a:pPr marL="0" indent="0" algn="ctr">
              <a:buNone/>
            </a:pPr>
            <a:endParaRPr lang="en-US" dirty="0">
              <a:solidFill>
                <a:schemeClr val="accent3"/>
              </a:solidFill>
            </a:endParaRPr>
          </a:p>
        </p:txBody>
      </p:sp>
      <p:pic>
        <p:nvPicPr>
          <p:cNvPr id="6" name="Picture 5">
            <a:extLst>
              <a:ext uri="{FF2B5EF4-FFF2-40B4-BE49-F238E27FC236}">
                <a16:creationId xmlns:a16="http://schemas.microsoft.com/office/drawing/2014/main" id="{FE020956-44EB-4C78-A7D5-B0C5A7BF486D}"/>
              </a:ext>
            </a:extLst>
          </p:cNvPr>
          <p:cNvPicPr>
            <a:picLocks noChangeAspect="1"/>
          </p:cNvPicPr>
          <p:nvPr/>
        </p:nvPicPr>
        <p:blipFill>
          <a:blip r:embed="rId3"/>
          <a:stretch>
            <a:fillRect/>
          </a:stretch>
        </p:blipFill>
        <p:spPr>
          <a:xfrm>
            <a:off x="731837" y="3497262"/>
            <a:ext cx="10972800" cy="2873948"/>
          </a:xfrm>
          <a:prstGeom prst="rect">
            <a:avLst/>
          </a:prstGeom>
        </p:spPr>
      </p:pic>
    </p:spTree>
    <p:extLst>
      <p:ext uri="{BB962C8B-B14F-4D97-AF65-F5344CB8AC3E}">
        <p14:creationId xmlns:p14="http://schemas.microsoft.com/office/powerpoint/2010/main" val="342308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image build</a:t>
            </a:r>
          </a:p>
        </p:txBody>
      </p:sp>
      <p:sp>
        <p:nvSpPr>
          <p:cNvPr id="5" name="Content Placeholder 4"/>
          <p:cNvSpPr>
            <a:spLocks noGrp="1"/>
          </p:cNvSpPr>
          <p:nvPr>
            <p:ph sz="half" idx="1"/>
          </p:nvPr>
        </p:nvSpPr>
        <p:spPr>
          <a:xfrm>
            <a:off x="731837" y="1884220"/>
            <a:ext cx="10972800" cy="4397000"/>
          </a:xfrm>
        </p:spPr>
        <p:txBody>
          <a:bodyPr>
            <a:normAutofit/>
          </a:bodyPr>
          <a:lstStyle/>
          <a:p>
            <a:pPr marL="0" indent="0" algn="ctr">
              <a:buNone/>
            </a:pPr>
            <a:r>
              <a:rPr lang="en-US" sz="3200" b="1" dirty="0"/>
              <a:t>docker image build –t </a:t>
            </a:r>
            <a:r>
              <a:rPr lang="en-US" sz="3200" b="1" dirty="0" err="1">
                <a:solidFill>
                  <a:schemeClr val="tx1">
                    <a:lumMod val="50000"/>
                    <a:lumOff val="50000"/>
                  </a:schemeClr>
                </a:solidFill>
              </a:rPr>
              <a:t>image_repository:tag</a:t>
            </a:r>
            <a:r>
              <a:rPr lang="en-US" sz="3200" b="1" dirty="0">
                <a:solidFill>
                  <a:schemeClr val="tx1">
                    <a:lumMod val="50000"/>
                    <a:lumOff val="50000"/>
                  </a:schemeClr>
                </a:solidFill>
              </a:rPr>
              <a:t> .</a:t>
            </a:r>
          </a:p>
          <a:p>
            <a:pPr marL="0" indent="0" algn="ctr">
              <a:buNone/>
            </a:pPr>
            <a:r>
              <a:rPr lang="en-US" sz="3200" dirty="0" err="1">
                <a:solidFill>
                  <a:schemeClr val="tx1">
                    <a:lumMod val="50000"/>
                    <a:lumOff val="50000"/>
                  </a:schemeClr>
                </a:solidFill>
              </a:rPr>
              <a:t>i.e</a:t>
            </a:r>
            <a:r>
              <a:rPr lang="en-US" sz="4100" dirty="0">
                <a:solidFill>
                  <a:schemeClr val="tx1">
                    <a:lumMod val="50000"/>
                    <a:lumOff val="50000"/>
                  </a:schemeClr>
                </a:solidFill>
              </a:rPr>
              <a:t>: </a:t>
            </a:r>
            <a:r>
              <a:rPr lang="en-US" sz="3200" dirty="0">
                <a:solidFill>
                  <a:schemeClr val="tx1">
                    <a:lumMod val="50000"/>
                    <a:lumOff val="50000"/>
                  </a:schemeClr>
                </a:solidFill>
              </a:rPr>
              <a:t>docker image build –t ozgurozturknet/</a:t>
            </a:r>
            <a:r>
              <a:rPr lang="en-US" sz="3200" dirty="0" err="1">
                <a:solidFill>
                  <a:schemeClr val="tx1">
                    <a:lumMod val="50000"/>
                    <a:lumOff val="50000"/>
                  </a:schemeClr>
                </a:solidFill>
              </a:rPr>
              <a:t>hello-app:latest</a:t>
            </a:r>
            <a:r>
              <a:rPr lang="en-US" sz="3200" dirty="0">
                <a:solidFill>
                  <a:schemeClr val="tx1">
                    <a:lumMod val="50000"/>
                    <a:lumOff val="50000"/>
                  </a:schemeClr>
                </a:solidFill>
              </a:rPr>
              <a:t> .</a:t>
            </a:r>
            <a:endParaRPr lang="en-US" sz="1800" dirty="0">
              <a:solidFill>
                <a:schemeClr val="accent3"/>
              </a:solidFill>
            </a:endParaRPr>
          </a:p>
          <a:p>
            <a:pPr marL="0" indent="0" algn="ctr">
              <a:buNone/>
            </a:pPr>
            <a:endParaRPr lang="en-US" dirty="0">
              <a:solidFill>
                <a:schemeClr val="accent3"/>
              </a:solidFill>
            </a:endParaRPr>
          </a:p>
        </p:txBody>
      </p:sp>
      <p:pic>
        <p:nvPicPr>
          <p:cNvPr id="4" name="Picture 3">
            <a:extLst>
              <a:ext uri="{FF2B5EF4-FFF2-40B4-BE49-F238E27FC236}">
                <a16:creationId xmlns:a16="http://schemas.microsoft.com/office/drawing/2014/main" id="{9DEE9621-D61F-459F-8905-8DA233D3D7F3}"/>
              </a:ext>
            </a:extLst>
          </p:cNvPr>
          <p:cNvPicPr>
            <a:picLocks noChangeAspect="1"/>
          </p:cNvPicPr>
          <p:nvPr/>
        </p:nvPicPr>
        <p:blipFill>
          <a:blip r:embed="rId3"/>
          <a:stretch>
            <a:fillRect/>
          </a:stretch>
        </p:blipFill>
        <p:spPr>
          <a:xfrm>
            <a:off x="731837" y="3412066"/>
            <a:ext cx="10972800" cy="3302353"/>
          </a:xfrm>
          <a:prstGeom prst="rect">
            <a:avLst/>
          </a:prstGeom>
        </p:spPr>
      </p:pic>
    </p:spTree>
    <p:extLst>
      <p:ext uri="{BB962C8B-B14F-4D97-AF65-F5344CB8AC3E}">
        <p14:creationId xmlns:p14="http://schemas.microsoft.com/office/powerpoint/2010/main" val="21365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endParaRPr lang="en-US" dirty="0"/>
          </a:p>
        </p:txBody>
      </p:sp>
      <p:sp>
        <p:nvSpPr>
          <p:cNvPr id="4" name="Text Placeholder 3"/>
          <p:cNvSpPr>
            <a:spLocks noGrp="1"/>
          </p:cNvSpPr>
          <p:nvPr>
            <p:ph type="body" sz="half" idx="2"/>
          </p:nvPr>
        </p:nvSpPr>
        <p:spPr/>
        <p:txBody>
          <a:bodyPr>
            <a:normAutofit/>
          </a:bodyPr>
          <a:lstStyle/>
          <a:p>
            <a:r>
              <a:rPr lang="en-US" dirty="0" err="1"/>
              <a:t>Dockerfile</a:t>
            </a:r>
            <a:r>
              <a:rPr lang="en-US" dirty="0"/>
              <a:t> is a file that is written in a language that has its own rules and allow us to create Docker Images.</a:t>
            </a:r>
          </a:p>
        </p:txBody>
      </p:sp>
      <p:pic>
        <p:nvPicPr>
          <p:cNvPr id="3" name="Content Placeholder 2">
            <a:extLst>
              <a:ext uri="{FF2B5EF4-FFF2-40B4-BE49-F238E27FC236}">
                <a16:creationId xmlns:a16="http://schemas.microsoft.com/office/drawing/2014/main" id="{8E7A49B7-51B2-4A97-A5AF-751D59DA92C7}"/>
              </a:ext>
            </a:extLst>
          </p:cNvPr>
          <p:cNvPicPr>
            <a:picLocks noGrp="1" noChangeAspect="1"/>
          </p:cNvPicPr>
          <p:nvPr>
            <p:ph idx="1"/>
          </p:nvPr>
        </p:nvPicPr>
        <p:blipFill>
          <a:blip r:embed="rId2"/>
          <a:stretch>
            <a:fillRect/>
          </a:stretch>
        </p:blipFill>
        <p:spPr>
          <a:xfrm>
            <a:off x="4806380" y="2176074"/>
            <a:ext cx="5781816" cy="3497263"/>
          </a:xfrm>
          <a:prstGeom prst="rect">
            <a:avLst/>
          </a:prstGeom>
        </p:spPr>
      </p:pic>
      <p:pic>
        <p:nvPicPr>
          <p:cNvPr id="7" name="Picture 6">
            <a:extLst>
              <a:ext uri="{FF2B5EF4-FFF2-40B4-BE49-F238E27FC236}">
                <a16:creationId xmlns:a16="http://schemas.microsoft.com/office/drawing/2014/main" id="{579182C5-9C17-46BA-A740-59829CE0B47D}"/>
              </a:ext>
            </a:extLst>
          </p:cNvPr>
          <p:cNvPicPr>
            <a:picLocks noChangeAspect="1"/>
          </p:cNvPicPr>
          <p:nvPr/>
        </p:nvPicPr>
        <p:blipFill>
          <a:blip r:embed="rId3"/>
          <a:stretch>
            <a:fillRect/>
          </a:stretch>
        </p:blipFill>
        <p:spPr>
          <a:xfrm>
            <a:off x="4806380" y="2661645"/>
            <a:ext cx="5639254" cy="342948"/>
          </a:xfrm>
          <a:prstGeom prst="rect">
            <a:avLst/>
          </a:prstGeom>
        </p:spPr>
      </p:pic>
    </p:spTree>
    <p:extLst>
      <p:ext uri="{BB962C8B-B14F-4D97-AF65-F5344CB8AC3E}">
        <p14:creationId xmlns:p14="http://schemas.microsoft.com/office/powerpoint/2010/main" val="402075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a:t>
            </a:r>
          </a:p>
        </p:txBody>
      </p:sp>
      <p:sp>
        <p:nvSpPr>
          <p:cNvPr id="4" name="Rectangle 3">
            <a:extLst>
              <a:ext uri="{FF2B5EF4-FFF2-40B4-BE49-F238E27FC236}">
                <a16:creationId xmlns:a16="http://schemas.microsoft.com/office/drawing/2014/main" id="{83FCB15A-0A08-4C00-96E6-2C0206E77D7A}"/>
              </a:ext>
            </a:extLst>
          </p:cNvPr>
          <p:cNvSpPr/>
          <p:nvPr/>
        </p:nvSpPr>
        <p:spPr>
          <a:xfrm>
            <a:off x="3480973" y="1942924"/>
            <a:ext cx="5474532"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FROM </a:t>
            </a:r>
            <a:r>
              <a:rPr lang="en-US" sz="5507" dirty="0" err="1">
                <a:ln w="0"/>
                <a:solidFill>
                  <a:schemeClr val="accent1"/>
                </a:solidFill>
                <a:effectLst>
                  <a:outerShdw blurRad="38100" dist="25400" dir="5400000" algn="ctr" rotWithShape="0">
                    <a:srgbClr val="6E747A">
                      <a:alpha val="43000"/>
                    </a:srgbClr>
                  </a:outerShdw>
                </a:effectLst>
              </a:rPr>
              <a:t>image:tag</a:t>
            </a:r>
            <a:r>
              <a:rPr lang="en-US" sz="5507" dirty="0">
                <a:ln w="0"/>
                <a:solidFill>
                  <a:schemeClr val="accent1"/>
                </a:solidFill>
                <a:effectLst>
                  <a:outerShdw blurRad="38100" dist="25400" dir="5400000" algn="ctr" rotWithShape="0">
                    <a:srgbClr val="6E747A">
                      <a:alpha val="43000"/>
                    </a:srgbClr>
                  </a:outerShdw>
                </a:effectLst>
              </a:rPr>
              <a:t> </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1348061"/>
          </a:xfrm>
          <a:prstGeom prst="rect">
            <a:avLst/>
          </a:prstGeom>
        </p:spPr>
        <p:txBody>
          <a:bodyPr wrap="square">
            <a:spAutoFit/>
          </a:bodyPr>
          <a:lstStyle/>
          <a:p>
            <a:pPr algn="ctr"/>
            <a:r>
              <a:rPr lang="en-US" sz="2040" dirty="0"/>
              <a:t>The FROM instruction initializes a new build stage and sets the Base Image for subsequent instructions. As such, a valid </a:t>
            </a:r>
            <a:r>
              <a:rPr lang="en-US" sz="2040" dirty="0" err="1"/>
              <a:t>Dockerfile</a:t>
            </a:r>
            <a:r>
              <a:rPr lang="en-US" sz="2040" dirty="0"/>
              <a:t> must start with a FROM instruction. </a:t>
            </a:r>
          </a:p>
          <a:p>
            <a:pPr algn="ctr"/>
            <a:r>
              <a:rPr lang="en-US" sz="2040" dirty="0"/>
              <a:t>i.e.</a:t>
            </a:r>
            <a:r>
              <a:rPr lang="en-DE" sz="2040" dirty="0"/>
              <a:t>: FROM ubuntu:18.04</a:t>
            </a:r>
          </a:p>
        </p:txBody>
      </p:sp>
    </p:spTree>
    <p:extLst>
      <p:ext uri="{BB962C8B-B14F-4D97-AF65-F5344CB8AC3E}">
        <p14:creationId xmlns:p14="http://schemas.microsoft.com/office/powerpoint/2010/main" val="50118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a:t>
            </a:r>
          </a:p>
        </p:txBody>
      </p:sp>
      <p:sp>
        <p:nvSpPr>
          <p:cNvPr id="4" name="Rectangle 3">
            <a:extLst>
              <a:ext uri="{FF2B5EF4-FFF2-40B4-BE49-F238E27FC236}">
                <a16:creationId xmlns:a16="http://schemas.microsoft.com/office/drawing/2014/main" id="{83FCB15A-0A08-4C00-96E6-2C0206E77D7A}"/>
              </a:ext>
            </a:extLst>
          </p:cNvPr>
          <p:cNvSpPr/>
          <p:nvPr/>
        </p:nvSpPr>
        <p:spPr>
          <a:xfrm>
            <a:off x="3799714" y="1942924"/>
            <a:ext cx="4837051"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RUN command</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1348061"/>
          </a:xfrm>
          <a:prstGeom prst="rect">
            <a:avLst/>
          </a:prstGeom>
        </p:spPr>
        <p:txBody>
          <a:bodyPr wrap="square">
            <a:spAutoFit/>
          </a:bodyPr>
          <a:lstStyle/>
          <a:p>
            <a:pPr algn="ctr"/>
            <a:r>
              <a:rPr lang="en-US" sz="2040" dirty="0"/>
              <a:t>The RUN instruction will execute any commands in a new layer on top of the current image and commit the results. The resulting committed image will be used for the next step in the </a:t>
            </a:r>
            <a:r>
              <a:rPr lang="en-US" sz="2040" dirty="0" err="1"/>
              <a:t>Dockerfile</a:t>
            </a:r>
            <a:r>
              <a:rPr lang="en-US" sz="2040" dirty="0"/>
              <a:t>.</a:t>
            </a:r>
          </a:p>
          <a:p>
            <a:pPr algn="ctr"/>
            <a:r>
              <a:rPr lang="en-US" sz="2040" dirty="0"/>
              <a:t>i.e.: RUN apt-get update </a:t>
            </a:r>
            <a:endParaRPr lang="en-DE" sz="2040" dirty="0"/>
          </a:p>
        </p:txBody>
      </p:sp>
    </p:spTree>
    <p:extLst>
      <p:ext uri="{BB962C8B-B14F-4D97-AF65-F5344CB8AC3E}">
        <p14:creationId xmlns:p14="http://schemas.microsoft.com/office/powerpoint/2010/main" val="4778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WORKDIR</a:t>
            </a:r>
          </a:p>
        </p:txBody>
      </p:sp>
      <p:sp>
        <p:nvSpPr>
          <p:cNvPr id="4" name="Rectangle 3">
            <a:extLst>
              <a:ext uri="{FF2B5EF4-FFF2-40B4-BE49-F238E27FC236}">
                <a16:creationId xmlns:a16="http://schemas.microsoft.com/office/drawing/2014/main" id="{83FCB15A-0A08-4C00-96E6-2C0206E77D7A}"/>
              </a:ext>
            </a:extLst>
          </p:cNvPr>
          <p:cNvSpPr/>
          <p:nvPr/>
        </p:nvSpPr>
        <p:spPr>
          <a:xfrm>
            <a:off x="3688150" y="1942924"/>
            <a:ext cx="5060189"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WORKDIR /path</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1661993"/>
          </a:xfrm>
          <a:prstGeom prst="rect">
            <a:avLst/>
          </a:prstGeom>
        </p:spPr>
        <p:txBody>
          <a:bodyPr wrap="square">
            <a:spAutoFit/>
          </a:bodyPr>
          <a:lstStyle/>
          <a:p>
            <a:pPr algn="ctr"/>
            <a:r>
              <a:rPr lang="en-US" sz="2040" dirty="0"/>
              <a:t> The WORKDIR instruction sets the working directory for any RUN, CMD, ENTRYPOINT, COPY and ADD instructions that follow it in the </a:t>
            </a:r>
            <a:r>
              <a:rPr lang="en-US" sz="2040" dirty="0" err="1"/>
              <a:t>Dockerfile</a:t>
            </a:r>
            <a:r>
              <a:rPr lang="en-US" sz="2040" dirty="0"/>
              <a:t>. If the WORKDIR doesn’t exist, it will be created even if it’s not used in any subsequent </a:t>
            </a:r>
            <a:r>
              <a:rPr lang="en-US" sz="2040" dirty="0" err="1"/>
              <a:t>Dockerfile</a:t>
            </a:r>
            <a:r>
              <a:rPr lang="en-US" sz="2040" dirty="0"/>
              <a:t> instruction.</a:t>
            </a:r>
          </a:p>
          <a:p>
            <a:pPr algn="ctr"/>
            <a:r>
              <a:rPr lang="en-US" sz="2040" dirty="0"/>
              <a:t>i.e.: WORKDIR /</a:t>
            </a:r>
            <a:r>
              <a:rPr lang="en-US" sz="2040" dirty="0" err="1"/>
              <a:t>usr</a:t>
            </a:r>
            <a:r>
              <a:rPr lang="en-US" sz="2040" dirty="0"/>
              <a:t>/</a:t>
            </a:r>
            <a:r>
              <a:rPr lang="en-US" sz="2040" dirty="0" err="1"/>
              <a:t>src</a:t>
            </a:r>
            <a:r>
              <a:rPr lang="en-US" sz="2040" dirty="0"/>
              <a:t>/app</a:t>
            </a:r>
          </a:p>
        </p:txBody>
      </p:sp>
    </p:spTree>
    <p:extLst>
      <p:ext uri="{BB962C8B-B14F-4D97-AF65-F5344CB8AC3E}">
        <p14:creationId xmlns:p14="http://schemas.microsoft.com/office/powerpoint/2010/main" val="363187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a:t>
            </a:r>
          </a:p>
        </p:txBody>
      </p:sp>
      <p:sp>
        <p:nvSpPr>
          <p:cNvPr id="4" name="Rectangle 3">
            <a:extLst>
              <a:ext uri="{FF2B5EF4-FFF2-40B4-BE49-F238E27FC236}">
                <a16:creationId xmlns:a16="http://schemas.microsoft.com/office/drawing/2014/main" id="{83FCB15A-0A08-4C00-96E6-2C0206E77D7A}"/>
              </a:ext>
            </a:extLst>
          </p:cNvPr>
          <p:cNvSpPr/>
          <p:nvPr/>
        </p:nvSpPr>
        <p:spPr>
          <a:xfrm>
            <a:off x="2385560" y="1942924"/>
            <a:ext cx="7665388"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COPY source destination</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1034129"/>
          </a:xfrm>
          <a:prstGeom prst="rect">
            <a:avLst/>
          </a:prstGeom>
        </p:spPr>
        <p:txBody>
          <a:bodyPr wrap="square">
            <a:spAutoFit/>
          </a:bodyPr>
          <a:lstStyle/>
          <a:p>
            <a:pPr algn="ctr"/>
            <a:r>
              <a:rPr lang="en-US" sz="2040" dirty="0"/>
              <a:t>The COPY instruction copies new files or directories from &lt;</a:t>
            </a:r>
            <a:r>
              <a:rPr lang="en-US" sz="2040" dirty="0" err="1"/>
              <a:t>src</a:t>
            </a:r>
            <a:r>
              <a:rPr lang="en-US" sz="2040" dirty="0"/>
              <a:t>&gt; and adds them to the filesystem of the container at the path &lt;</a:t>
            </a:r>
            <a:r>
              <a:rPr lang="en-US" sz="2040" dirty="0" err="1"/>
              <a:t>dest</a:t>
            </a:r>
            <a:r>
              <a:rPr lang="en-US" sz="2040" dirty="0"/>
              <a:t>&gt;.</a:t>
            </a:r>
          </a:p>
          <a:p>
            <a:pPr algn="ctr"/>
            <a:r>
              <a:rPr lang="en-US" sz="2040" dirty="0"/>
              <a:t>i.e.: COPY /source /user/</a:t>
            </a:r>
            <a:r>
              <a:rPr lang="en-US" sz="2040" dirty="0" err="1"/>
              <a:t>src</a:t>
            </a:r>
            <a:r>
              <a:rPr lang="en-US" sz="2040" dirty="0"/>
              <a:t>/app</a:t>
            </a:r>
          </a:p>
        </p:txBody>
      </p:sp>
    </p:spTree>
    <p:extLst>
      <p:ext uri="{BB962C8B-B14F-4D97-AF65-F5344CB8AC3E}">
        <p14:creationId xmlns:p14="http://schemas.microsoft.com/office/powerpoint/2010/main" val="37196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EXPOSE</a:t>
            </a:r>
          </a:p>
        </p:txBody>
      </p:sp>
      <p:sp>
        <p:nvSpPr>
          <p:cNvPr id="4" name="Rectangle 3">
            <a:extLst>
              <a:ext uri="{FF2B5EF4-FFF2-40B4-BE49-F238E27FC236}">
                <a16:creationId xmlns:a16="http://schemas.microsoft.com/office/drawing/2014/main" id="{83FCB15A-0A08-4C00-96E6-2C0206E77D7A}"/>
              </a:ext>
            </a:extLst>
          </p:cNvPr>
          <p:cNvSpPr/>
          <p:nvPr/>
        </p:nvSpPr>
        <p:spPr>
          <a:xfrm>
            <a:off x="4135699" y="1942924"/>
            <a:ext cx="4165109" cy="958518"/>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EXPOSE port</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1661993"/>
          </a:xfrm>
          <a:prstGeom prst="rect">
            <a:avLst/>
          </a:prstGeom>
        </p:spPr>
        <p:txBody>
          <a:bodyPr wrap="square">
            <a:spAutoFit/>
          </a:bodyPr>
          <a:lstStyle/>
          <a:p>
            <a:pPr algn="ctr"/>
            <a:r>
              <a:rPr lang="en-US" sz="2040" dirty="0"/>
              <a:t>The EXPOSE instruction informs Docker that the container listens on the specified network ports at runtime. You can specify whether the port listens on TCP or UDP, and the default is TCP if the protocol is not specified.</a:t>
            </a:r>
          </a:p>
          <a:p>
            <a:pPr algn="ctr"/>
            <a:r>
              <a:rPr lang="en-US" sz="2040" dirty="0"/>
              <a:t>i.e.: EXPOSE 80/</a:t>
            </a:r>
            <a:r>
              <a:rPr lang="en-US" sz="2040" dirty="0" err="1"/>
              <a:t>tcp</a:t>
            </a:r>
            <a:endParaRPr lang="en-US" sz="2040" dirty="0"/>
          </a:p>
        </p:txBody>
      </p:sp>
    </p:spTree>
    <p:extLst>
      <p:ext uri="{BB962C8B-B14F-4D97-AF65-F5344CB8AC3E}">
        <p14:creationId xmlns:p14="http://schemas.microsoft.com/office/powerpoint/2010/main" val="391757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CMD</a:t>
            </a:r>
          </a:p>
        </p:txBody>
      </p:sp>
      <p:sp>
        <p:nvSpPr>
          <p:cNvPr id="4" name="Rectangle 3">
            <a:extLst>
              <a:ext uri="{FF2B5EF4-FFF2-40B4-BE49-F238E27FC236}">
                <a16:creationId xmlns:a16="http://schemas.microsoft.com/office/drawing/2014/main" id="{83FCB15A-0A08-4C00-96E6-2C0206E77D7A}"/>
              </a:ext>
            </a:extLst>
          </p:cNvPr>
          <p:cNvSpPr/>
          <p:nvPr/>
        </p:nvSpPr>
        <p:spPr>
          <a:xfrm>
            <a:off x="3729198" y="1942924"/>
            <a:ext cx="4978115"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CMD command</a:t>
            </a:r>
          </a:p>
        </p:txBody>
      </p:sp>
      <p:sp>
        <p:nvSpPr>
          <p:cNvPr id="5" name="Rectangle 4">
            <a:extLst>
              <a:ext uri="{FF2B5EF4-FFF2-40B4-BE49-F238E27FC236}">
                <a16:creationId xmlns:a16="http://schemas.microsoft.com/office/drawing/2014/main" id="{7B7482CC-987B-4302-837E-F022DBCCBEA6}"/>
              </a:ext>
            </a:extLst>
          </p:cNvPr>
          <p:cNvSpPr/>
          <p:nvPr/>
        </p:nvSpPr>
        <p:spPr>
          <a:xfrm>
            <a:off x="1943806" y="3885847"/>
            <a:ext cx="8471146" cy="2289858"/>
          </a:xfrm>
          <a:prstGeom prst="rect">
            <a:avLst/>
          </a:prstGeom>
        </p:spPr>
        <p:txBody>
          <a:bodyPr wrap="square">
            <a:spAutoFit/>
          </a:bodyPr>
          <a:lstStyle/>
          <a:p>
            <a:pPr algn="ctr"/>
            <a:r>
              <a:rPr lang="en-US" sz="2040" dirty="0"/>
              <a:t>There can only be one CMD instruction in a </a:t>
            </a:r>
            <a:r>
              <a:rPr lang="en-US" sz="2040" dirty="0" err="1"/>
              <a:t>Dockerfile</a:t>
            </a:r>
            <a:r>
              <a:rPr lang="en-US" sz="2040" dirty="0"/>
              <a:t>. If you list more than one CMD then only the last CMD will take effect.</a:t>
            </a:r>
          </a:p>
          <a:p>
            <a:pPr algn="ctr"/>
            <a:r>
              <a:rPr lang="en-US" sz="2040" dirty="0"/>
              <a:t>The main purpose of a CMD is to provide defaults for an executing container. These defaults can include an executable, or they can omit the executable, in which case you must specify an ENTRYPOINT instruction as well.</a:t>
            </a:r>
          </a:p>
          <a:p>
            <a:pPr algn="ctr"/>
            <a:r>
              <a:rPr lang="en-US" sz="2040" dirty="0"/>
              <a:t>i.e.: CMD java merhaba</a:t>
            </a:r>
          </a:p>
        </p:txBody>
      </p:sp>
    </p:spTree>
    <p:extLst>
      <p:ext uri="{BB962C8B-B14F-4D97-AF65-F5344CB8AC3E}">
        <p14:creationId xmlns:p14="http://schemas.microsoft.com/office/powerpoint/2010/main" val="197967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ck, drawing&#10;&#10;Description automatically generated">
            <a:extLst>
              <a:ext uri="{FF2B5EF4-FFF2-40B4-BE49-F238E27FC236}">
                <a16:creationId xmlns:a16="http://schemas.microsoft.com/office/drawing/2014/main" id="{55329854-D3E4-4F8F-A550-228B9E370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52" y="1996354"/>
            <a:ext cx="11676971" cy="3001817"/>
          </a:xfrm>
          <a:prstGeom prst="rect">
            <a:avLst/>
          </a:prstGeom>
        </p:spPr>
      </p:pic>
    </p:spTree>
    <p:extLst>
      <p:ext uri="{BB962C8B-B14F-4D97-AF65-F5344CB8AC3E}">
        <p14:creationId xmlns:p14="http://schemas.microsoft.com/office/powerpoint/2010/main" val="37471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HEALTHCHECK</a:t>
            </a:r>
          </a:p>
        </p:txBody>
      </p:sp>
      <p:sp>
        <p:nvSpPr>
          <p:cNvPr id="4" name="Rectangle 3">
            <a:extLst>
              <a:ext uri="{FF2B5EF4-FFF2-40B4-BE49-F238E27FC236}">
                <a16:creationId xmlns:a16="http://schemas.microsoft.com/office/drawing/2014/main" id="{83FCB15A-0A08-4C00-96E6-2C0206E77D7A}"/>
              </a:ext>
            </a:extLst>
          </p:cNvPr>
          <p:cNvSpPr/>
          <p:nvPr/>
        </p:nvSpPr>
        <p:spPr>
          <a:xfrm>
            <a:off x="2220101" y="1942924"/>
            <a:ext cx="7996313" cy="941647"/>
          </a:xfrm>
          <a:prstGeom prst="rect">
            <a:avLst/>
          </a:prstGeom>
          <a:noFill/>
        </p:spPr>
        <p:txBody>
          <a:bodyPr wrap="none" lIns="93260" tIns="46630" rIns="93260" bIns="46630">
            <a:spAutoFit/>
          </a:bodyPr>
          <a:lstStyle/>
          <a:p>
            <a:pPr algn="ctr"/>
            <a:r>
              <a:rPr lang="en-US" sz="5507" dirty="0">
                <a:ln w="0"/>
                <a:solidFill>
                  <a:schemeClr val="accent1"/>
                </a:solidFill>
                <a:effectLst>
                  <a:outerShdw blurRad="38100" dist="25400" dir="5400000" algn="ctr" rotWithShape="0">
                    <a:srgbClr val="6E747A">
                      <a:alpha val="43000"/>
                    </a:srgbClr>
                  </a:outerShdw>
                </a:effectLst>
              </a:rPr>
              <a:t>HEALTHCHECK command</a:t>
            </a:r>
          </a:p>
        </p:txBody>
      </p:sp>
      <p:sp>
        <p:nvSpPr>
          <p:cNvPr id="5" name="Rectangle 4">
            <a:extLst>
              <a:ext uri="{FF2B5EF4-FFF2-40B4-BE49-F238E27FC236}">
                <a16:creationId xmlns:a16="http://schemas.microsoft.com/office/drawing/2014/main" id="{7B7482CC-987B-4302-837E-F022DBCCBEA6}"/>
              </a:ext>
            </a:extLst>
          </p:cNvPr>
          <p:cNvSpPr/>
          <p:nvPr/>
        </p:nvSpPr>
        <p:spPr>
          <a:xfrm>
            <a:off x="1632938" y="3885847"/>
            <a:ext cx="9170599" cy="1975926"/>
          </a:xfrm>
          <a:prstGeom prst="rect">
            <a:avLst/>
          </a:prstGeom>
        </p:spPr>
        <p:txBody>
          <a:bodyPr wrap="square">
            <a:spAutoFit/>
          </a:bodyPr>
          <a:lstStyle/>
          <a:p>
            <a:pPr algn="ctr"/>
            <a:r>
              <a:rPr lang="en-US" sz="2040" dirty="0"/>
              <a:t>The HEALTHCHECK instruction tells Docker how to test a container to check that it is still working. This can detect cases such as a web server that is stuck in an infinite loop and unable to handle new connections, even though the server process is still running.</a:t>
            </a:r>
          </a:p>
          <a:p>
            <a:pPr algn="ctr"/>
            <a:r>
              <a:rPr lang="en-US" sz="2040" dirty="0" err="1"/>
              <a:t>i.e</a:t>
            </a:r>
            <a:r>
              <a:rPr lang="en-US" sz="2040" dirty="0"/>
              <a:t>: HEALTHCHECK --interval=5m --timeout=3s CMD curl -f http://localhost/ || exit 1</a:t>
            </a:r>
          </a:p>
        </p:txBody>
      </p:sp>
    </p:spTree>
    <p:extLst>
      <p:ext uri="{BB962C8B-B14F-4D97-AF65-F5344CB8AC3E}">
        <p14:creationId xmlns:p14="http://schemas.microsoft.com/office/powerpoint/2010/main" val="142264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r>
              <a:rPr lang="en-US" dirty="0"/>
              <a:t> Sample</a:t>
            </a:r>
          </a:p>
        </p:txBody>
      </p:sp>
      <p:sp>
        <p:nvSpPr>
          <p:cNvPr id="4" name="Rectangle 3">
            <a:extLst>
              <a:ext uri="{FF2B5EF4-FFF2-40B4-BE49-F238E27FC236}">
                <a16:creationId xmlns:a16="http://schemas.microsoft.com/office/drawing/2014/main" id="{500BC7A3-0D24-447B-ADD9-1158621ED73C}"/>
              </a:ext>
            </a:extLst>
          </p:cNvPr>
          <p:cNvSpPr/>
          <p:nvPr/>
        </p:nvSpPr>
        <p:spPr>
          <a:xfrm>
            <a:off x="4781284" y="2885150"/>
            <a:ext cx="2873907" cy="1270002"/>
          </a:xfrm>
          <a:prstGeom prst="rect">
            <a:avLst/>
          </a:prstGeom>
        </p:spPr>
        <p:txBody>
          <a:bodyPr wrap="square">
            <a:spAutoFit/>
          </a:bodyPr>
          <a:lstStyle/>
          <a:p>
            <a:pPr>
              <a:tabLst>
                <a:tab pos="4796396" algn="l"/>
              </a:tabLst>
            </a:pPr>
            <a:r>
              <a:rPr lang="tr-TR" sz="1873" dirty="0">
                <a:latin typeface="Calibri" panose="020F0502020204030204" pitchFamily="34" charset="0"/>
                <a:ea typeface="Times New Roman" panose="02020603050405020304" pitchFamily="18" charset="0"/>
              </a:rPr>
              <a:t>FROM ubuntu:18.04</a:t>
            </a:r>
            <a:endParaRPr lang="en-DE" sz="2040" dirty="0">
              <a:latin typeface="Times New Roman" panose="02020603050405020304" pitchFamily="18" charset="0"/>
              <a:ea typeface="Times New Roman" panose="02020603050405020304" pitchFamily="18" charset="0"/>
            </a:endParaRPr>
          </a:p>
          <a:p>
            <a:pPr>
              <a:tabLst>
                <a:tab pos="4796396" algn="l"/>
              </a:tabLst>
            </a:pPr>
            <a:r>
              <a:rPr lang="tr-TR" sz="1873" dirty="0">
                <a:latin typeface="Calibri" panose="020F0502020204030204" pitchFamily="34" charset="0"/>
                <a:ea typeface="Times New Roman" panose="02020603050405020304" pitchFamily="18" charset="0"/>
              </a:rPr>
              <a:t>COPY . /</a:t>
            </a:r>
            <a:r>
              <a:rPr lang="tr-TR" sz="1873" dirty="0" err="1">
                <a:latin typeface="Calibri" panose="020F0502020204030204" pitchFamily="34" charset="0"/>
                <a:ea typeface="Times New Roman" panose="02020603050405020304" pitchFamily="18" charset="0"/>
              </a:rPr>
              <a:t>app</a:t>
            </a:r>
            <a:endParaRPr lang="en-DE" sz="2040" dirty="0">
              <a:latin typeface="Times New Roman" panose="02020603050405020304" pitchFamily="18" charset="0"/>
              <a:ea typeface="Times New Roman" panose="02020603050405020304" pitchFamily="18" charset="0"/>
            </a:endParaRPr>
          </a:p>
          <a:p>
            <a:pPr>
              <a:tabLst>
                <a:tab pos="4796396" algn="l"/>
              </a:tabLst>
            </a:pPr>
            <a:r>
              <a:rPr lang="tr-TR" sz="1873" dirty="0">
                <a:latin typeface="Calibri" panose="020F0502020204030204" pitchFamily="34" charset="0"/>
                <a:ea typeface="Times New Roman" panose="02020603050405020304" pitchFamily="18" charset="0"/>
              </a:rPr>
              <a:t>RUN </a:t>
            </a:r>
            <a:r>
              <a:rPr lang="tr-TR" sz="1873" dirty="0" err="1">
                <a:latin typeface="Calibri" panose="020F0502020204030204" pitchFamily="34" charset="0"/>
                <a:ea typeface="Times New Roman" panose="02020603050405020304" pitchFamily="18" charset="0"/>
              </a:rPr>
              <a:t>make</a:t>
            </a:r>
            <a:r>
              <a:rPr lang="tr-TR" sz="1873" dirty="0">
                <a:latin typeface="Calibri" panose="020F0502020204030204" pitchFamily="34" charset="0"/>
                <a:ea typeface="Times New Roman" panose="02020603050405020304" pitchFamily="18" charset="0"/>
              </a:rPr>
              <a:t> /</a:t>
            </a:r>
            <a:r>
              <a:rPr lang="tr-TR" sz="1873" dirty="0" err="1">
                <a:latin typeface="Calibri" panose="020F0502020204030204" pitchFamily="34" charset="0"/>
                <a:ea typeface="Times New Roman" panose="02020603050405020304" pitchFamily="18" charset="0"/>
              </a:rPr>
              <a:t>app</a:t>
            </a:r>
            <a:endParaRPr lang="en-DE" sz="2040" dirty="0">
              <a:latin typeface="Times New Roman" panose="02020603050405020304" pitchFamily="18" charset="0"/>
              <a:ea typeface="Times New Roman" panose="02020603050405020304" pitchFamily="18" charset="0"/>
            </a:endParaRPr>
          </a:p>
          <a:p>
            <a:pPr>
              <a:tabLst>
                <a:tab pos="4796396" algn="l"/>
              </a:tabLst>
            </a:pPr>
            <a:r>
              <a:rPr lang="tr-TR" sz="1873" dirty="0">
                <a:latin typeface="Calibri" panose="020F0502020204030204" pitchFamily="34" charset="0"/>
                <a:ea typeface="Times New Roman" panose="02020603050405020304" pitchFamily="18" charset="0"/>
              </a:rPr>
              <a:t>CMD </a:t>
            </a:r>
            <a:r>
              <a:rPr lang="tr-TR" sz="1873" dirty="0" err="1">
                <a:latin typeface="Calibri" panose="020F0502020204030204" pitchFamily="34" charset="0"/>
                <a:ea typeface="Times New Roman" panose="02020603050405020304" pitchFamily="18" charset="0"/>
              </a:rPr>
              <a:t>python</a:t>
            </a:r>
            <a:r>
              <a:rPr lang="tr-TR" sz="1873" dirty="0">
                <a:latin typeface="Calibri" panose="020F0502020204030204" pitchFamily="34" charset="0"/>
                <a:ea typeface="Times New Roman" panose="02020603050405020304" pitchFamily="18" charset="0"/>
              </a:rPr>
              <a:t> /app/app.py</a:t>
            </a:r>
            <a:endParaRPr lang="en-DE" sz="2040" dirty="0">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2B610C49-E191-48B6-8DCA-8D01C5DB0157}"/>
              </a:ext>
            </a:extLst>
          </p:cNvPr>
          <p:cNvSpPr/>
          <p:nvPr/>
        </p:nvSpPr>
        <p:spPr>
          <a:xfrm>
            <a:off x="4586181" y="2564658"/>
            <a:ext cx="3264112" cy="19429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spTree>
    <p:extLst>
      <p:ext uri="{BB962C8B-B14F-4D97-AF65-F5344CB8AC3E}">
        <p14:creationId xmlns:p14="http://schemas.microsoft.com/office/powerpoint/2010/main" val="13855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r>
              <a:rPr lang="en-US" dirty="0"/>
              <a:t> Sample</a:t>
            </a:r>
          </a:p>
        </p:txBody>
      </p:sp>
      <p:sp>
        <p:nvSpPr>
          <p:cNvPr id="4" name="Rectangle 3">
            <a:extLst>
              <a:ext uri="{FF2B5EF4-FFF2-40B4-BE49-F238E27FC236}">
                <a16:creationId xmlns:a16="http://schemas.microsoft.com/office/drawing/2014/main" id="{500BC7A3-0D24-447B-ADD9-1158621ED73C}"/>
              </a:ext>
            </a:extLst>
          </p:cNvPr>
          <p:cNvSpPr/>
          <p:nvPr/>
        </p:nvSpPr>
        <p:spPr>
          <a:xfrm>
            <a:off x="1555222" y="1854757"/>
            <a:ext cx="9326031" cy="4352340"/>
          </a:xfrm>
          <a:prstGeom prst="rect">
            <a:avLst/>
          </a:prstGeom>
        </p:spPr>
        <p:txBody>
          <a:bodyPr wrap="square">
            <a:spAutoFit/>
          </a:bodyPr>
          <a:lstStyle/>
          <a:p>
            <a:r>
              <a:rPr lang="tr-TR" sz="1428" dirty="0"/>
              <a:t># Using </a:t>
            </a:r>
            <a:r>
              <a:rPr lang="tr-TR" sz="1428" dirty="0" err="1"/>
              <a:t>official</a:t>
            </a:r>
            <a:r>
              <a:rPr lang="tr-TR" sz="1428" dirty="0"/>
              <a:t> </a:t>
            </a:r>
            <a:r>
              <a:rPr lang="tr-TR" sz="1428" dirty="0" err="1"/>
              <a:t>python</a:t>
            </a:r>
            <a:r>
              <a:rPr lang="tr-TR" sz="1428" dirty="0"/>
              <a:t> </a:t>
            </a:r>
            <a:r>
              <a:rPr lang="tr-TR" sz="1428" dirty="0" err="1"/>
              <a:t>runtime</a:t>
            </a:r>
            <a:r>
              <a:rPr lang="tr-TR" sz="1428" dirty="0"/>
              <a:t> </a:t>
            </a:r>
            <a:r>
              <a:rPr lang="tr-TR" sz="1428" dirty="0" err="1"/>
              <a:t>base</a:t>
            </a:r>
            <a:r>
              <a:rPr lang="tr-TR" sz="1428" dirty="0"/>
              <a:t> </a:t>
            </a:r>
            <a:r>
              <a:rPr lang="tr-TR" sz="1428" dirty="0" err="1"/>
              <a:t>image</a:t>
            </a:r>
            <a:endParaRPr lang="en-DE" sz="1428" dirty="0"/>
          </a:p>
          <a:p>
            <a:r>
              <a:rPr lang="tr-TR" sz="1428" dirty="0"/>
              <a:t>FROM python:2.7-alpine</a:t>
            </a:r>
            <a:endParaRPr lang="en-DE" sz="1428" dirty="0"/>
          </a:p>
          <a:p>
            <a:r>
              <a:rPr lang="tr-TR" sz="1428" dirty="0"/>
              <a:t> </a:t>
            </a:r>
            <a:endParaRPr lang="en-DE" sz="1428" dirty="0"/>
          </a:p>
          <a:p>
            <a:r>
              <a:rPr lang="tr-TR" sz="1428" dirty="0"/>
              <a:t># Set </a:t>
            </a:r>
            <a:r>
              <a:rPr lang="tr-TR" sz="1428" dirty="0" err="1"/>
              <a:t>the</a:t>
            </a:r>
            <a:r>
              <a:rPr lang="tr-TR" sz="1428" dirty="0"/>
              <a:t> </a:t>
            </a:r>
            <a:r>
              <a:rPr lang="tr-TR" sz="1428" dirty="0" err="1"/>
              <a:t>application</a:t>
            </a:r>
            <a:r>
              <a:rPr lang="tr-TR" sz="1428" dirty="0"/>
              <a:t> </a:t>
            </a:r>
            <a:r>
              <a:rPr lang="tr-TR" sz="1428" dirty="0" err="1"/>
              <a:t>directory</a:t>
            </a:r>
            <a:endParaRPr lang="en-DE" sz="1428" dirty="0"/>
          </a:p>
          <a:p>
            <a:r>
              <a:rPr lang="tr-TR" sz="1428" dirty="0"/>
              <a:t>WORKDIR /</a:t>
            </a:r>
            <a:r>
              <a:rPr lang="tr-TR" sz="1428" dirty="0" err="1"/>
              <a:t>app</a:t>
            </a:r>
            <a:endParaRPr lang="en-DE" sz="1428" dirty="0"/>
          </a:p>
          <a:p>
            <a:r>
              <a:rPr lang="tr-TR" sz="1428" dirty="0"/>
              <a:t> </a:t>
            </a:r>
            <a:endParaRPr lang="en-DE" sz="1428" dirty="0"/>
          </a:p>
          <a:p>
            <a:r>
              <a:rPr lang="tr-TR" sz="1428" dirty="0"/>
              <a:t># </a:t>
            </a:r>
            <a:r>
              <a:rPr lang="tr-TR" sz="1428" dirty="0" err="1"/>
              <a:t>Install</a:t>
            </a:r>
            <a:r>
              <a:rPr lang="tr-TR" sz="1428" dirty="0"/>
              <a:t> </a:t>
            </a:r>
            <a:r>
              <a:rPr lang="tr-TR" sz="1428" dirty="0" err="1"/>
              <a:t>our</a:t>
            </a:r>
            <a:r>
              <a:rPr lang="tr-TR" sz="1428" dirty="0"/>
              <a:t> requirements.txt</a:t>
            </a:r>
            <a:endParaRPr lang="en-DE" sz="1428" dirty="0"/>
          </a:p>
          <a:p>
            <a:r>
              <a:rPr lang="tr-TR" sz="1428" dirty="0"/>
              <a:t>ADD requirements.txt /</a:t>
            </a:r>
            <a:r>
              <a:rPr lang="tr-TR" sz="1428" dirty="0" err="1"/>
              <a:t>app</a:t>
            </a:r>
            <a:r>
              <a:rPr lang="tr-TR" sz="1428" dirty="0"/>
              <a:t>/requirements.txt</a:t>
            </a:r>
            <a:endParaRPr lang="en-DE" sz="1428" dirty="0"/>
          </a:p>
          <a:p>
            <a:r>
              <a:rPr lang="tr-TR" sz="1428" dirty="0"/>
              <a:t>RUN </a:t>
            </a:r>
            <a:r>
              <a:rPr lang="tr-TR" sz="1428" dirty="0" err="1"/>
              <a:t>pip</a:t>
            </a:r>
            <a:r>
              <a:rPr lang="tr-TR" sz="1428" dirty="0"/>
              <a:t> </a:t>
            </a:r>
            <a:r>
              <a:rPr lang="tr-TR" sz="1428" dirty="0" err="1"/>
              <a:t>install</a:t>
            </a:r>
            <a:r>
              <a:rPr lang="tr-TR" sz="1428" dirty="0"/>
              <a:t> -r requirements.txt</a:t>
            </a:r>
            <a:endParaRPr lang="en-DE" sz="1428" dirty="0"/>
          </a:p>
          <a:p>
            <a:r>
              <a:rPr lang="tr-TR" sz="1428" dirty="0"/>
              <a:t> </a:t>
            </a:r>
            <a:endParaRPr lang="en-DE" sz="1428" dirty="0"/>
          </a:p>
          <a:p>
            <a:r>
              <a:rPr lang="tr-TR" sz="1428" dirty="0"/>
              <a:t># </a:t>
            </a:r>
            <a:r>
              <a:rPr lang="tr-TR" sz="1428" dirty="0" err="1"/>
              <a:t>Copy</a:t>
            </a:r>
            <a:r>
              <a:rPr lang="tr-TR" sz="1428" dirty="0"/>
              <a:t> </a:t>
            </a:r>
            <a:r>
              <a:rPr lang="tr-TR" sz="1428" dirty="0" err="1"/>
              <a:t>our</a:t>
            </a:r>
            <a:r>
              <a:rPr lang="tr-TR" sz="1428" dirty="0"/>
              <a:t> </a:t>
            </a:r>
            <a:r>
              <a:rPr lang="tr-TR" sz="1428" dirty="0" err="1"/>
              <a:t>code</a:t>
            </a:r>
            <a:r>
              <a:rPr lang="tr-TR" sz="1428" dirty="0"/>
              <a:t> </a:t>
            </a:r>
            <a:r>
              <a:rPr lang="tr-TR" sz="1428" dirty="0" err="1"/>
              <a:t>from</a:t>
            </a:r>
            <a:r>
              <a:rPr lang="tr-TR" sz="1428" dirty="0"/>
              <a:t> </a:t>
            </a:r>
            <a:r>
              <a:rPr lang="tr-TR" sz="1428" dirty="0" err="1"/>
              <a:t>the</a:t>
            </a:r>
            <a:r>
              <a:rPr lang="tr-TR" sz="1428" dirty="0"/>
              <a:t> </a:t>
            </a:r>
            <a:r>
              <a:rPr lang="tr-TR" sz="1428" dirty="0" err="1"/>
              <a:t>current</a:t>
            </a:r>
            <a:r>
              <a:rPr lang="tr-TR" sz="1428" dirty="0"/>
              <a:t> </a:t>
            </a:r>
            <a:r>
              <a:rPr lang="tr-TR" sz="1428" dirty="0" err="1"/>
              <a:t>folder</a:t>
            </a:r>
            <a:r>
              <a:rPr lang="tr-TR" sz="1428" dirty="0"/>
              <a:t> </a:t>
            </a:r>
            <a:r>
              <a:rPr lang="tr-TR" sz="1428" dirty="0" err="1"/>
              <a:t>to</a:t>
            </a:r>
            <a:r>
              <a:rPr lang="tr-TR" sz="1428" dirty="0"/>
              <a:t> /</a:t>
            </a:r>
            <a:r>
              <a:rPr lang="tr-TR" sz="1428" dirty="0" err="1"/>
              <a:t>app</a:t>
            </a:r>
            <a:r>
              <a:rPr lang="tr-TR" sz="1428" dirty="0"/>
              <a:t> inside </a:t>
            </a:r>
            <a:r>
              <a:rPr lang="tr-TR" sz="1428" dirty="0" err="1"/>
              <a:t>the</a:t>
            </a:r>
            <a:r>
              <a:rPr lang="tr-TR" sz="1428" dirty="0"/>
              <a:t> </a:t>
            </a:r>
            <a:r>
              <a:rPr lang="tr-TR" sz="1428" dirty="0" err="1"/>
              <a:t>container</a:t>
            </a:r>
            <a:endParaRPr lang="en-DE" sz="1428" dirty="0"/>
          </a:p>
          <a:p>
            <a:r>
              <a:rPr lang="tr-TR" sz="1428" dirty="0"/>
              <a:t>ADD . /</a:t>
            </a:r>
            <a:r>
              <a:rPr lang="tr-TR" sz="1428" dirty="0" err="1"/>
              <a:t>app</a:t>
            </a:r>
            <a:endParaRPr lang="en-DE" sz="1428" dirty="0"/>
          </a:p>
          <a:p>
            <a:r>
              <a:rPr lang="tr-TR" sz="1428" dirty="0"/>
              <a:t> </a:t>
            </a:r>
            <a:endParaRPr lang="en-DE" sz="1428" dirty="0"/>
          </a:p>
          <a:p>
            <a:r>
              <a:rPr lang="tr-TR" sz="1428" dirty="0"/>
              <a:t># </a:t>
            </a:r>
            <a:r>
              <a:rPr lang="tr-TR" sz="1428" dirty="0" err="1"/>
              <a:t>Make</a:t>
            </a:r>
            <a:r>
              <a:rPr lang="tr-TR" sz="1428" dirty="0"/>
              <a:t> port 80 </a:t>
            </a:r>
            <a:r>
              <a:rPr lang="tr-TR" sz="1428" dirty="0" err="1"/>
              <a:t>available</a:t>
            </a:r>
            <a:r>
              <a:rPr lang="tr-TR" sz="1428" dirty="0"/>
              <a:t> </a:t>
            </a:r>
            <a:r>
              <a:rPr lang="tr-TR" sz="1428" dirty="0" err="1"/>
              <a:t>for</a:t>
            </a:r>
            <a:r>
              <a:rPr lang="tr-TR" sz="1428" dirty="0"/>
              <a:t> </a:t>
            </a:r>
            <a:r>
              <a:rPr lang="tr-TR" sz="1428" dirty="0" err="1"/>
              <a:t>links</a:t>
            </a:r>
            <a:r>
              <a:rPr lang="tr-TR" sz="1428" dirty="0"/>
              <a:t> </a:t>
            </a:r>
            <a:r>
              <a:rPr lang="tr-TR" sz="1428" dirty="0" err="1"/>
              <a:t>and</a:t>
            </a:r>
            <a:r>
              <a:rPr lang="tr-TR" sz="1428" dirty="0"/>
              <a:t>/</a:t>
            </a:r>
            <a:r>
              <a:rPr lang="tr-TR" sz="1428" dirty="0" err="1"/>
              <a:t>or</a:t>
            </a:r>
            <a:r>
              <a:rPr lang="tr-TR" sz="1428" dirty="0"/>
              <a:t> </a:t>
            </a:r>
            <a:r>
              <a:rPr lang="tr-TR" sz="1428" dirty="0" err="1"/>
              <a:t>publish</a:t>
            </a:r>
            <a:endParaRPr lang="en-DE" sz="1428" dirty="0"/>
          </a:p>
          <a:p>
            <a:r>
              <a:rPr lang="tr-TR" sz="1428" dirty="0"/>
              <a:t>EXPOSE 80</a:t>
            </a:r>
            <a:endParaRPr lang="en-DE" sz="1428" dirty="0"/>
          </a:p>
          <a:p>
            <a:r>
              <a:rPr lang="tr-TR" sz="1428" dirty="0"/>
              <a:t> </a:t>
            </a:r>
            <a:endParaRPr lang="en-DE" sz="1428" dirty="0"/>
          </a:p>
          <a:p>
            <a:r>
              <a:rPr lang="tr-TR" sz="1428" dirty="0"/>
              <a:t># Define </a:t>
            </a:r>
            <a:r>
              <a:rPr lang="tr-TR" sz="1428" dirty="0" err="1"/>
              <a:t>our</a:t>
            </a:r>
            <a:r>
              <a:rPr lang="tr-TR" sz="1428" dirty="0"/>
              <a:t> </a:t>
            </a:r>
            <a:r>
              <a:rPr lang="tr-TR" sz="1428" dirty="0" err="1"/>
              <a:t>command</a:t>
            </a:r>
            <a:r>
              <a:rPr lang="tr-TR" sz="1428" dirty="0"/>
              <a:t> </a:t>
            </a:r>
            <a:r>
              <a:rPr lang="tr-TR" sz="1428" dirty="0" err="1"/>
              <a:t>to</a:t>
            </a:r>
            <a:r>
              <a:rPr lang="tr-TR" sz="1428" dirty="0"/>
              <a:t> be </a:t>
            </a:r>
            <a:r>
              <a:rPr lang="tr-TR" sz="1428" dirty="0" err="1"/>
              <a:t>run</a:t>
            </a:r>
            <a:r>
              <a:rPr lang="tr-TR" sz="1428" dirty="0"/>
              <a:t> </a:t>
            </a:r>
            <a:r>
              <a:rPr lang="tr-TR" sz="1428" dirty="0" err="1"/>
              <a:t>when</a:t>
            </a:r>
            <a:r>
              <a:rPr lang="tr-TR" sz="1428" dirty="0"/>
              <a:t> </a:t>
            </a:r>
            <a:r>
              <a:rPr lang="tr-TR" sz="1428" dirty="0" err="1"/>
              <a:t>launching</a:t>
            </a:r>
            <a:r>
              <a:rPr lang="tr-TR" sz="1428" dirty="0"/>
              <a:t> </a:t>
            </a:r>
            <a:r>
              <a:rPr lang="tr-TR" sz="1428" dirty="0" err="1"/>
              <a:t>the</a:t>
            </a:r>
            <a:r>
              <a:rPr lang="tr-TR" sz="1428" dirty="0"/>
              <a:t> </a:t>
            </a:r>
            <a:r>
              <a:rPr lang="tr-TR" sz="1428" dirty="0" err="1"/>
              <a:t>container</a:t>
            </a:r>
            <a:endParaRPr lang="en-DE" sz="1428" dirty="0"/>
          </a:p>
          <a:p>
            <a:r>
              <a:rPr lang="tr-TR" sz="1428" dirty="0"/>
              <a:t>CMD ["</a:t>
            </a:r>
            <a:r>
              <a:rPr lang="tr-TR" sz="1428" dirty="0" err="1"/>
              <a:t>gunicorn</a:t>
            </a:r>
            <a:r>
              <a:rPr lang="tr-TR" sz="1428" dirty="0"/>
              <a:t>", "</a:t>
            </a:r>
            <a:r>
              <a:rPr lang="tr-TR" sz="1428" dirty="0" err="1"/>
              <a:t>app:app</a:t>
            </a:r>
            <a:r>
              <a:rPr lang="tr-TR" sz="1428" dirty="0"/>
              <a:t>", "-b", "0.0.0.0:80", "--</a:t>
            </a:r>
            <a:r>
              <a:rPr lang="tr-TR" sz="1428" dirty="0" err="1"/>
              <a:t>log</a:t>
            </a:r>
            <a:r>
              <a:rPr lang="tr-TR" sz="1428" dirty="0"/>
              <a:t>-file", "-", "--</a:t>
            </a:r>
            <a:r>
              <a:rPr lang="tr-TR" sz="1428" dirty="0" err="1"/>
              <a:t>access-logfile</a:t>
            </a:r>
            <a:r>
              <a:rPr lang="tr-TR" sz="1428" dirty="0"/>
              <a:t>", "-", "--</a:t>
            </a:r>
            <a:r>
              <a:rPr lang="tr-TR" sz="1428" dirty="0" err="1"/>
              <a:t>workers</a:t>
            </a:r>
            <a:r>
              <a:rPr lang="tr-TR" sz="1428" dirty="0"/>
              <a:t>", "4", "--</a:t>
            </a:r>
            <a:r>
              <a:rPr lang="tr-TR" sz="1428" dirty="0" err="1"/>
              <a:t>keep-alive</a:t>
            </a:r>
            <a:r>
              <a:rPr lang="tr-TR" sz="1428" dirty="0"/>
              <a:t>", "0"]</a:t>
            </a:r>
            <a:endParaRPr lang="en-DE" sz="1428" dirty="0"/>
          </a:p>
        </p:txBody>
      </p:sp>
      <p:sp>
        <p:nvSpPr>
          <p:cNvPr id="5" name="Rectangle 4">
            <a:extLst>
              <a:ext uri="{FF2B5EF4-FFF2-40B4-BE49-F238E27FC236}">
                <a16:creationId xmlns:a16="http://schemas.microsoft.com/office/drawing/2014/main" id="{2B610C49-E191-48B6-8DCA-8D01C5DB0157}"/>
              </a:ext>
            </a:extLst>
          </p:cNvPr>
          <p:cNvSpPr/>
          <p:nvPr/>
        </p:nvSpPr>
        <p:spPr>
          <a:xfrm>
            <a:off x="1399786" y="1709772"/>
            <a:ext cx="9714618" cy="44298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spTree>
    <p:extLst>
      <p:ext uri="{BB962C8B-B14F-4D97-AF65-F5344CB8AC3E}">
        <p14:creationId xmlns:p14="http://schemas.microsoft.com/office/powerpoint/2010/main" val="259526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Dockerfile</a:t>
            </a:r>
            <a:r>
              <a:rPr lang="en-US" dirty="0"/>
              <a:t> Sample</a:t>
            </a:r>
          </a:p>
        </p:txBody>
      </p:sp>
      <p:sp>
        <p:nvSpPr>
          <p:cNvPr id="4" name="Rectangle 3">
            <a:extLst>
              <a:ext uri="{FF2B5EF4-FFF2-40B4-BE49-F238E27FC236}">
                <a16:creationId xmlns:a16="http://schemas.microsoft.com/office/drawing/2014/main" id="{500BC7A3-0D24-447B-ADD9-1158621ED73C}"/>
              </a:ext>
            </a:extLst>
          </p:cNvPr>
          <p:cNvSpPr/>
          <p:nvPr/>
        </p:nvSpPr>
        <p:spPr>
          <a:xfrm>
            <a:off x="4819333" y="1854756"/>
            <a:ext cx="5051600" cy="4383729"/>
          </a:xfrm>
          <a:prstGeom prst="rect">
            <a:avLst/>
          </a:prstGeom>
        </p:spPr>
        <p:txBody>
          <a:bodyPr wrap="square">
            <a:spAutoFit/>
          </a:bodyPr>
          <a:lstStyle/>
          <a:p>
            <a:r>
              <a:rPr lang="tr-TR" sz="408" dirty="0"/>
              <a:t>FROM </a:t>
            </a:r>
            <a:r>
              <a:rPr lang="tr-TR" sz="408" dirty="0" err="1"/>
              <a:t>buildpack-deps:stretch</a:t>
            </a:r>
            <a:endParaRPr lang="en-DE" sz="408" dirty="0"/>
          </a:p>
          <a:p>
            <a:r>
              <a:rPr lang="tr-TR" sz="408" dirty="0"/>
              <a:t> </a:t>
            </a:r>
            <a:endParaRPr lang="en-DE" sz="408" dirty="0"/>
          </a:p>
          <a:p>
            <a:r>
              <a:rPr lang="tr-TR" sz="408" dirty="0"/>
              <a:t>RUN </a:t>
            </a:r>
            <a:r>
              <a:rPr lang="tr-TR" sz="408" dirty="0" err="1"/>
              <a:t>groupadd</a:t>
            </a:r>
            <a:r>
              <a:rPr lang="tr-TR" sz="408" dirty="0"/>
              <a:t> --</a:t>
            </a:r>
            <a:r>
              <a:rPr lang="tr-TR" sz="408" dirty="0" err="1"/>
              <a:t>gid</a:t>
            </a:r>
            <a:r>
              <a:rPr lang="tr-TR" sz="408" dirty="0"/>
              <a:t> 1000 </a:t>
            </a:r>
            <a:r>
              <a:rPr lang="tr-TR" sz="408" dirty="0" err="1"/>
              <a:t>node</a:t>
            </a:r>
            <a:r>
              <a:rPr lang="tr-TR" sz="408" dirty="0"/>
              <a:t> \</a:t>
            </a:r>
            <a:endParaRPr lang="en-DE" sz="408" dirty="0"/>
          </a:p>
          <a:p>
            <a:r>
              <a:rPr lang="tr-TR" sz="408" dirty="0"/>
              <a:t>  &amp;&amp; </a:t>
            </a:r>
            <a:r>
              <a:rPr lang="tr-TR" sz="408" dirty="0" err="1"/>
              <a:t>useradd</a:t>
            </a:r>
            <a:r>
              <a:rPr lang="tr-TR" sz="408" dirty="0"/>
              <a:t> --</a:t>
            </a:r>
            <a:r>
              <a:rPr lang="tr-TR" sz="408" dirty="0" err="1"/>
              <a:t>uid</a:t>
            </a:r>
            <a:r>
              <a:rPr lang="tr-TR" sz="408" dirty="0"/>
              <a:t> 1000 --</a:t>
            </a:r>
            <a:r>
              <a:rPr lang="tr-TR" sz="408" dirty="0" err="1"/>
              <a:t>gid</a:t>
            </a:r>
            <a:r>
              <a:rPr lang="tr-TR" sz="408" dirty="0"/>
              <a:t> </a:t>
            </a:r>
            <a:r>
              <a:rPr lang="tr-TR" sz="408" dirty="0" err="1"/>
              <a:t>node</a:t>
            </a:r>
            <a:r>
              <a:rPr lang="tr-TR" sz="408" dirty="0"/>
              <a:t> --</a:t>
            </a:r>
            <a:r>
              <a:rPr lang="tr-TR" sz="408" dirty="0" err="1"/>
              <a:t>shell</a:t>
            </a:r>
            <a:r>
              <a:rPr lang="tr-TR" sz="408" dirty="0"/>
              <a:t> /bin/</a:t>
            </a:r>
            <a:r>
              <a:rPr lang="tr-TR" sz="408" dirty="0" err="1"/>
              <a:t>bash</a:t>
            </a:r>
            <a:r>
              <a:rPr lang="tr-TR" sz="408" dirty="0"/>
              <a:t> --</a:t>
            </a:r>
            <a:r>
              <a:rPr lang="tr-TR" sz="408" dirty="0" err="1"/>
              <a:t>create-home</a:t>
            </a:r>
            <a:r>
              <a:rPr lang="tr-TR" sz="408" dirty="0"/>
              <a:t> </a:t>
            </a:r>
            <a:r>
              <a:rPr lang="tr-TR" sz="408" dirty="0" err="1"/>
              <a:t>node</a:t>
            </a:r>
            <a:endParaRPr lang="en-DE" sz="408" dirty="0"/>
          </a:p>
          <a:p>
            <a:r>
              <a:rPr lang="tr-TR" sz="408" dirty="0"/>
              <a:t> </a:t>
            </a:r>
            <a:endParaRPr lang="en-DE" sz="408" dirty="0"/>
          </a:p>
          <a:p>
            <a:r>
              <a:rPr lang="tr-TR" sz="408" dirty="0"/>
              <a:t>ENV NODE_VERSION 13.6.0</a:t>
            </a:r>
            <a:endParaRPr lang="en-DE" sz="408" dirty="0"/>
          </a:p>
          <a:p>
            <a:r>
              <a:rPr lang="tr-TR" sz="408" dirty="0"/>
              <a:t> </a:t>
            </a:r>
            <a:endParaRPr lang="en-DE" sz="408" dirty="0"/>
          </a:p>
          <a:p>
            <a:r>
              <a:rPr lang="tr-TR" sz="408" dirty="0"/>
              <a:t>RUN ARCH= &amp;&amp; </a:t>
            </a:r>
            <a:r>
              <a:rPr lang="tr-TR" sz="408" dirty="0" err="1"/>
              <a:t>dpkgArch</a:t>
            </a:r>
            <a:r>
              <a:rPr lang="tr-TR" sz="408" dirty="0"/>
              <a:t>="$(</a:t>
            </a:r>
            <a:r>
              <a:rPr lang="tr-TR" sz="408" dirty="0" err="1"/>
              <a:t>dpkg</a:t>
            </a:r>
            <a:r>
              <a:rPr lang="tr-TR" sz="408" dirty="0"/>
              <a:t> --</a:t>
            </a:r>
            <a:r>
              <a:rPr lang="tr-TR" sz="408" dirty="0" err="1"/>
              <a:t>print-architecture</a:t>
            </a:r>
            <a:r>
              <a:rPr lang="tr-TR" sz="408" dirty="0"/>
              <a:t>)" \</a:t>
            </a:r>
            <a:endParaRPr lang="en-DE" sz="408" dirty="0"/>
          </a:p>
          <a:p>
            <a:r>
              <a:rPr lang="tr-TR" sz="408" dirty="0"/>
              <a:t>  &amp;&amp; </a:t>
            </a:r>
            <a:r>
              <a:rPr lang="tr-TR" sz="408" dirty="0" err="1"/>
              <a:t>case</a:t>
            </a:r>
            <a:r>
              <a:rPr lang="tr-TR" sz="408" dirty="0"/>
              <a:t> "${</a:t>
            </a:r>
            <a:r>
              <a:rPr lang="tr-TR" sz="408" dirty="0" err="1"/>
              <a:t>dpkgArch</a:t>
            </a:r>
            <a:r>
              <a:rPr lang="tr-TR" sz="408" dirty="0"/>
              <a:t>##*-}" in \</a:t>
            </a:r>
            <a:endParaRPr lang="en-DE" sz="408" dirty="0"/>
          </a:p>
          <a:p>
            <a:r>
              <a:rPr lang="tr-TR" sz="408" dirty="0"/>
              <a:t>    amd64) ARCH='x64';; \</a:t>
            </a:r>
            <a:endParaRPr lang="en-DE" sz="408" dirty="0"/>
          </a:p>
          <a:p>
            <a:r>
              <a:rPr lang="tr-TR" sz="408" dirty="0"/>
              <a:t>    ppc64el) ARCH='ppc64le';; \</a:t>
            </a:r>
            <a:endParaRPr lang="en-DE" sz="408" dirty="0"/>
          </a:p>
          <a:p>
            <a:r>
              <a:rPr lang="tr-TR" sz="408" dirty="0"/>
              <a:t>    s390x) ARCH='s390x';; \</a:t>
            </a:r>
            <a:endParaRPr lang="en-DE" sz="408" dirty="0"/>
          </a:p>
          <a:p>
            <a:r>
              <a:rPr lang="tr-TR" sz="408" dirty="0"/>
              <a:t>    arm64) ARCH='arm64';; \</a:t>
            </a:r>
            <a:endParaRPr lang="en-DE" sz="408" dirty="0"/>
          </a:p>
          <a:p>
            <a:r>
              <a:rPr lang="tr-TR" sz="408" dirty="0"/>
              <a:t>    </a:t>
            </a:r>
            <a:r>
              <a:rPr lang="tr-TR" sz="408" dirty="0" err="1"/>
              <a:t>armhf</a:t>
            </a:r>
            <a:r>
              <a:rPr lang="tr-TR" sz="408" dirty="0"/>
              <a:t>) ARCH='armv7l';; \</a:t>
            </a:r>
            <a:endParaRPr lang="en-DE" sz="408" dirty="0"/>
          </a:p>
          <a:p>
            <a:r>
              <a:rPr lang="tr-TR" sz="408" dirty="0"/>
              <a:t>    i386) ARCH='x86';; \</a:t>
            </a:r>
            <a:endParaRPr lang="en-DE" sz="408" dirty="0"/>
          </a:p>
          <a:p>
            <a:r>
              <a:rPr lang="tr-TR" sz="408" dirty="0"/>
              <a:t>    *) </a:t>
            </a:r>
            <a:r>
              <a:rPr lang="tr-TR" sz="408" dirty="0" err="1"/>
              <a:t>echo</a:t>
            </a:r>
            <a:r>
              <a:rPr lang="tr-TR" sz="408" dirty="0"/>
              <a:t> "</a:t>
            </a:r>
            <a:r>
              <a:rPr lang="tr-TR" sz="408" dirty="0" err="1"/>
              <a:t>unsupported</a:t>
            </a:r>
            <a:r>
              <a:rPr lang="tr-TR" sz="408" dirty="0"/>
              <a:t> </a:t>
            </a:r>
            <a:r>
              <a:rPr lang="tr-TR" sz="408" dirty="0" err="1"/>
              <a:t>architecture</a:t>
            </a:r>
            <a:r>
              <a:rPr lang="tr-TR" sz="408" dirty="0"/>
              <a:t>"; </a:t>
            </a:r>
            <a:r>
              <a:rPr lang="tr-TR" sz="408" dirty="0" err="1"/>
              <a:t>exit</a:t>
            </a:r>
            <a:r>
              <a:rPr lang="tr-TR" sz="408" dirty="0"/>
              <a:t> 1 ;; \</a:t>
            </a:r>
            <a:endParaRPr lang="en-DE" sz="408" dirty="0"/>
          </a:p>
          <a:p>
            <a:r>
              <a:rPr lang="tr-TR" sz="408" dirty="0"/>
              <a:t>  </a:t>
            </a:r>
            <a:r>
              <a:rPr lang="tr-TR" sz="408" dirty="0" err="1"/>
              <a:t>esac</a:t>
            </a:r>
            <a:r>
              <a:rPr lang="tr-TR" sz="408" dirty="0"/>
              <a:t> \</a:t>
            </a:r>
            <a:endParaRPr lang="en-DE" sz="408" dirty="0"/>
          </a:p>
          <a:p>
            <a:r>
              <a:rPr lang="tr-TR" sz="408" dirty="0"/>
              <a:t>  # </a:t>
            </a:r>
            <a:r>
              <a:rPr lang="tr-TR" sz="408" dirty="0" err="1"/>
              <a:t>gpg</a:t>
            </a:r>
            <a:r>
              <a:rPr lang="tr-TR" sz="408" dirty="0"/>
              <a:t> </a:t>
            </a:r>
            <a:r>
              <a:rPr lang="tr-TR" sz="408" dirty="0" err="1"/>
              <a:t>keys</a:t>
            </a:r>
            <a:r>
              <a:rPr lang="tr-TR" sz="408" dirty="0"/>
              <a:t> </a:t>
            </a:r>
            <a:r>
              <a:rPr lang="tr-TR" sz="408" dirty="0" err="1"/>
              <a:t>listed</a:t>
            </a:r>
            <a:r>
              <a:rPr lang="tr-TR" sz="408" dirty="0"/>
              <a:t> at https://github.com/nodejs/node#release-keys</a:t>
            </a:r>
            <a:endParaRPr lang="en-DE" sz="408" dirty="0"/>
          </a:p>
          <a:p>
            <a:r>
              <a:rPr lang="tr-TR" sz="408" dirty="0"/>
              <a:t>  &amp;&amp; set -</a:t>
            </a:r>
            <a:r>
              <a:rPr lang="tr-TR" sz="408" dirty="0" err="1"/>
              <a:t>ex</a:t>
            </a:r>
            <a:r>
              <a:rPr lang="tr-TR" sz="408" dirty="0"/>
              <a:t> \</a:t>
            </a:r>
            <a:endParaRPr lang="en-DE" sz="408" dirty="0"/>
          </a:p>
          <a:p>
            <a:r>
              <a:rPr lang="tr-TR" sz="408" dirty="0"/>
              <a:t>  &amp;&amp; </a:t>
            </a:r>
            <a:r>
              <a:rPr lang="tr-TR" sz="408" dirty="0" err="1"/>
              <a:t>for</a:t>
            </a:r>
            <a:r>
              <a:rPr lang="tr-TR" sz="408" dirty="0"/>
              <a:t> </a:t>
            </a:r>
            <a:r>
              <a:rPr lang="tr-TR" sz="408" dirty="0" err="1"/>
              <a:t>key</a:t>
            </a:r>
            <a:r>
              <a:rPr lang="tr-TR" sz="408" dirty="0"/>
              <a:t> in \</a:t>
            </a:r>
            <a:endParaRPr lang="en-DE" sz="408" dirty="0"/>
          </a:p>
          <a:p>
            <a:r>
              <a:rPr lang="tr-TR" sz="408" dirty="0"/>
              <a:t>    94AE36675C464D64BAFA68DD7434390BDBE9B9C5 \</a:t>
            </a:r>
            <a:endParaRPr lang="en-DE" sz="408" dirty="0"/>
          </a:p>
          <a:p>
            <a:r>
              <a:rPr lang="tr-TR" sz="408" dirty="0"/>
              <a:t>    FD3A5288F042B6850C66B31F09FE44734EB7990E \</a:t>
            </a:r>
            <a:endParaRPr lang="en-DE" sz="408" dirty="0"/>
          </a:p>
          <a:p>
            <a:r>
              <a:rPr lang="tr-TR" sz="408" dirty="0"/>
              <a:t>    71DCFD284A79C3B38668286BC97EC7A07EDE3FC1 \</a:t>
            </a:r>
            <a:endParaRPr lang="en-DE" sz="408" dirty="0"/>
          </a:p>
          <a:p>
            <a:r>
              <a:rPr lang="tr-TR" sz="408" dirty="0"/>
              <a:t>    DD8F2338BAE7501E3DD5AC78C273792F7D83545D \</a:t>
            </a:r>
            <a:endParaRPr lang="en-DE" sz="408" dirty="0"/>
          </a:p>
          <a:p>
            <a:r>
              <a:rPr lang="tr-TR" sz="408" dirty="0"/>
              <a:t>    C4F0DFFF4E8C1A8236409D08E73BC641CC11F4C8 \</a:t>
            </a:r>
            <a:endParaRPr lang="en-DE" sz="408" dirty="0"/>
          </a:p>
          <a:p>
            <a:r>
              <a:rPr lang="tr-TR" sz="408" dirty="0"/>
              <a:t>    B9AE9905FFD7803F25714661B63B535A4C206CA9 \</a:t>
            </a:r>
            <a:endParaRPr lang="en-DE" sz="408" dirty="0"/>
          </a:p>
          <a:p>
            <a:r>
              <a:rPr lang="tr-TR" sz="408" dirty="0"/>
              <a:t>    77984A986EBC2AA786BC0F66B01FBB92821C587A \</a:t>
            </a:r>
            <a:endParaRPr lang="en-DE" sz="408" dirty="0"/>
          </a:p>
          <a:p>
            <a:r>
              <a:rPr lang="tr-TR" sz="408" dirty="0"/>
              <a:t>    8FCCA13FEF1D0C2E91008E09770F7A9A5AE15600 \</a:t>
            </a:r>
            <a:endParaRPr lang="en-DE" sz="408" dirty="0"/>
          </a:p>
          <a:p>
            <a:r>
              <a:rPr lang="tr-TR" sz="408" dirty="0"/>
              <a:t>    4ED778F539E3634C779C87C6D7062848A1AB005C \</a:t>
            </a:r>
            <a:endParaRPr lang="en-DE" sz="408" dirty="0"/>
          </a:p>
          <a:p>
            <a:r>
              <a:rPr lang="tr-TR" sz="408" dirty="0"/>
              <a:t>    A48C2BEE680E841632CD4E44F07496B3EB3C1762 \</a:t>
            </a:r>
            <a:endParaRPr lang="en-DE" sz="408" dirty="0"/>
          </a:p>
          <a:p>
            <a:r>
              <a:rPr lang="tr-TR" sz="408" dirty="0"/>
              <a:t>    B9E2F5981AA6E0CD28160D9FF13993A75599653C \</a:t>
            </a:r>
            <a:endParaRPr lang="en-DE" sz="408" dirty="0"/>
          </a:p>
          <a:p>
            <a:r>
              <a:rPr lang="tr-TR" sz="408" dirty="0"/>
              <a:t>  ; do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hkp://p80.pool.sks-keyservers.net:80 --</a:t>
            </a:r>
            <a:r>
              <a:rPr lang="tr-TR" sz="408" dirty="0" err="1"/>
              <a:t>recv-keys</a:t>
            </a:r>
            <a:r>
              <a:rPr lang="tr-TR" sz="408" dirty="0"/>
              <a:t> "$</a:t>
            </a:r>
            <a:r>
              <a:rPr lang="tr-TR" sz="408" dirty="0" err="1"/>
              <a:t>key</a:t>
            </a:r>
            <a:r>
              <a:rPr lang="tr-TR" sz="408" dirty="0"/>
              <a:t>" ||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hkp://ipv4.pool.sks-keyservers.net --</a:t>
            </a:r>
            <a:r>
              <a:rPr lang="tr-TR" sz="408" dirty="0" err="1"/>
              <a:t>recv-keys</a:t>
            </a:r>
            <a:r>
              <a:rPr lang="tr-TR" sz="408" dirty="0"/>
              <a:t> "$</a:t>
            </a:r>
            <a:r>
              <a:rPr lang="tr-TR" sz="408" dirty="0" err="1"/>
              <a:t>key</a:t>
            </a:r>
            <a:r>
              <a:rPr lang="tr-TR" sz="408" dirty="0"/>
              <a:t>" ||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hkp://pgp.mit.edu:80 --</a:t>
            </a:r>
            <a:r>
              <a:rPr lang="tr-TR" sz="408" dirty="0" err="1"/>
              <a:t>recv-keys</a:t>
            </a:r>
            <a:r>
              <a:rPr lang="tr-TR" sz="408" dirty="0"/>
              <a:t> "$</a:t>
            </a:r>
            <a:r>
              <a:rPr lang="tr-TR" sz="408" dirty="0" err="1"/>
              <a:t>key</a:t>
            </a:r>
            <a:r>
              <a:rPr lang="tr-TR" sz="408" dirty="0"/>
              <a:t>" ; \</a:t>
            </a:r>
            <a:endParaRPr lang="en-DE" sz="408" dirty="0"/>
          </a:p>
          <a:p>
            <a:r>
              <a:rPr lang="tr-TR" sz="408" dirty="0"/>
              <a:t>  done \</a:t>
            </a:r>
            <a:endParaRPr lang="en-DE" sz="408" dirty="0"/>
          </a:p>
          <a:p>
            <a:r>
              <a:rPr lang="tr-TR" sz="408" dirty="0"/>
              <a:t>  &amp;&amp; </a:t>
            </a:r>
            <a:r>
              <a:rPr lang="tr-TR" sz="408" dirty="0" err="1"/>
              <a:t>curl</a:t>
            </a:r>
            <a:r>
              <a:rPr lang="tr-TR" sz="408" dirty="0"/>
              <a:t> -</a:t>
            </a:r>
            <a:r>
              <a:rPr lang="tr-TR" sz="408" dirty="0" err="1"/>
              <a:t>fsSLO</a:t>
            </a:r>
            <a:r>
              <a:rPr lang="tr-TR" sz="408" dirty="0"/>
              <a:t> --</a:t>
            </a:r>
            <a:r>
              <a:rPr lang="tr-TR" sz="408" dirty="0" err="1"/>
              <a:t>compressed</a:t>
            </a:r>
            <a:r>
              <a:rPr lang="tr-TR" sz="408" dirty="0"/>
              <a:t> "https://nodejs.org/dist/v$NODE_VERSION/node-v$NODE_VERSION-linux-$ARCH.tar.xz" \</a:t>
            </a:r>
            <a:endParaRPr lang="en-DE" sz="408" dirty="0"/>
          </a:p>
          <a:p>
            <a:r>
              <a:rPr lang="tr-TR" sz="408" dirty="0"/>
              <a:t>  &amp;&amp; </a:t>
            </a:r>
            <a:r>
              <a:rPr lang="tr-TR" sz="408" dirty="0" err="1"/>
              <a:t>curl</a:t>
            </a:r>
            <a:r>
              <a:rPr lang="tr-TR" sz="408" dirty="0"/>
              <a:t> -</a:t>
            </a:r>
            <a:r>
              <a:rPr lang="tr-TR" sz="408" dirty="0" err="1"/>
              <a:t>fsSLO</a:t>
            </a:r>
            <a:r>
              <a:rPr lang="tr-TR" sz="408" dirty="0"/>
              <a:t> --</a:t>
            </a:r>
            <a:r>
              <a:rPr lang="tr-TR" sz="408" dirty="0" err="1"/>
              <a:t>compressed</a:t>
            </a:r>
            <a:r>
              <a:rPr lang="tr-TR" sz="408" dirty="0"/>
              <a:t> "https://nodejs.org/dist/v$NODE_VERSION/SHASUMS256.txt.asc" \</a:t>
            </a:r>
            <a:endParaRPr lang="en-DE" sz="408" dirty="0"/>
          </a:p>
          <a:p>
            <a:r>
              <a:rPr lang="tr-TR" sz="408" dirty="0"/>
              <a:t>  &amp;&amp; </a:t>
            </a:r>
            <a:r>
              <a:rPr lang="tr-TR" sz="408" dirty="0" err="1"/>
              <a:t>gpg</a:t>
            </a:r>
            <a:r>
              <a:rPr lang="tr-TR" sz="408" dirty="0"/>
              <a:t> --</a:t>
            </a:r>
            <a:r>
              <a:rPr lang="tr-TR" sz="408" dirty="0" err="1"/>
              <a:t>batch</a:t>
            </a:r>
            <a:r>
              <a:rPr lang="tr-TR" sz="408" dirty="0"/>
              <a:t> --</a:t>
            </a:r>
            <a:r>
              <a:rPr lang="tr-TR" sz="408" dirty="0" err="1"/>
              <a:t>decrypt</a:t>
            </a:r>
            <a:r>
              <a:rPr lang="tr-TR" sz="408" dirty="0"/>
              <a:t> --</a:t>
            </a:r>
            <a:r>
              <a:rPr lang="tr-TR" sz="408" dirty="0" err="1"/>
              <a:t>output</a:t>
            </a:r>
            <a:r>
              <a:rPr lang="tr-TR" sz="408" dirty="0"/>
              <a:t> SHASUMS256.txt SHASUMS256.txt.asc \</a:t>
            </a:r>
            <a:endParaRPr lang="en-DE" sz="408" dirty="0"/>
          </a:p>
          <a:p>
            <a:r>
              <a:rPr lang="tr-TR" sz="408" dirty="0"/>
              <a:t>  &amp;&amp; </a:t>
            </a:r>
            <a:r>
              <a:rPr lang="tr-TR" sz="408" dirty="0" err="1"/>
              <a:t>grep</a:t>
            </a:r>
            <a:r>
              <a:rPr lang="tr-TR" sz="408" dirty="0"/>
              <a:t> " </a:t>
            </a:r>
            <a:r>
              <a:rPr lang="tr-TR" sz="408" dirty="0" err="1"/>
              <a:t>node-v$NODE_VERSION-linux</a:t>
            </a:r>
            <a:r>
              <a:rPr lang="tr-TR" sz="408" dirty="0"/>
              <a:t>-$</a:t>
            </a:r>
            <a:r>
              <a:rPr lang="tr-TR" sz="408" dirty="0" err="1"/>
              <a:t>ARCH.tar.xz</a:t>
            </a:r>
            <a:r>
              <a:rPr lang="tr-TR" sz="408" dirty="0"/>
              <a:t>\$" SHASUMS256.txt | sha256sum -c - \</a:t>
            </a:r>
            <a:endParaRPr lang="en-DE" sz="408" dirty="0"/>
          </a:p>
          <a:p>
            <a:r>
              <a:rPr lang="tr-TR" sz="408" dirty="0"/>
              <a:t>  &amp;&amp; tar -</a:t>
            </a:r>
            <a:r>
              <a:rPr lang="tr-TR" sz="408" dirty="0" err="1"/>
              <a:t>xJf</a:t>
            </a:r>
            <a:r>
              <a:rPr lang="tr-TR" sz="408" dirty="0"/>
              <a:t> "</a:t>
            </a:r>
            <a:r>
              <a:rPr lang="tr-TR" sz="408" dirty="0" err="1"/>
              <a:t>node-v$NODE_VERSION-linux</a:t>
            </a:r>
            <a:r>
              <a:rPr lang="tr-TR" sz="408" dirty="0"/>
              <a:t>-$</a:t>
            </a:r>
            <a:r>
              <a:rPr lang="tr-TR" sz="408" dirty="0" err="1"/>
              <a:t>ARCH.tar.xz</a:t>
            </a:r>
            <a:r>
              <a:rPr lang="tr-TR" sz="408" dirty="0"/>
              <a:t>" -C /</a:t>
            </a:r>
            <a:r>
              <a:rPr lang="tr-TR" sz="408" dirty="0" err="1"/>
              <a:t>usr</a:t>
            </a:r>
            <a:r>
              <a:rPr lang="tr-TR" sz="408" dirty="0"/>
              <a:t>/</a:t>
            </a:r>
            <a:r>
              <a:rPr lang="tr-TR" sz="408" dirty="0" err="1"/>
              <a:t>local</a:t>
            </a:r>
            <a:r>
              <a:rPr lang="tr-TR" sz="408" dirty="0"/>
              <a:t> --</a:t>
            </a:r>
            <a:r>
              <a:rPr lang="tr-TR" sz="408" dirty="0" err="1"/>
              <a:t>strip-components</a:t>
            </a:r>
            <a:r>
              <a:rPr lang="tr-TR" sz="408" dirty="0"/>
              <a:t>=1 --</a:t>
            </a:r>
            <a:r>
              <a:rPr lang="tr-TR" sz="408" dirty="0" err="1"/>
              <a:t>no-same-owner</a:t>
            </a:r>
            <a:r>
              <a:rPr lang="tr-TR" sz="408" dirty="0"/>
              <a:t> \</a:t>
            </a:r>
            <a:endParaRPr lang="en-DE" sz="408" dirty="0"/>
          </a:p>
          <a:p>
            <a:r>
              <a:rPr lang="tr-TR" sz="408" dirty="0"/>
              <a:t>  &amp;&amp; </a:t>
            </a:r>
            <a:r>
              <a:rPr lang="tr-TR" sz="408" dirty="0" err="1"/>
              <a:t>rm</a:t>
            </a:r>
            <a:r>
              <a:rPr lang="tr-TR" sz="408" dirty="0"/>
              <a:t> "</a:t>
            </a:r>
            <a:r>
              <a:rPr lang="tr-TR" sz="408" dirty="0" err="1"/>
              <a:t>node-v$NODE_VERSION-linux</a:t>
            </a:r>
            <a:r>
              <a:rPr lang="tr-TR" sz="408" dirty="0"/>
              <a:t>-$</a:t>
            </a:r>
            <a:r>
              <a:rPr lang="tr-TR" sz="408" dirty="0" err="1"/>
              <a:t>ARCH.tar.xz</a:t>
            </a:r>
            <a:r>
              <a:rPr lang="tr-TR" sz="408" dirty="0"/>
              <a:t>" SHASUMS256.txt.asc SHASUMS256.txt \</a:t>
            </a:r>
            <a:endParaRPr lang="en-DE" sz="408" dirty="0"/>
          </a:p>
          <a:p>
            <a:r>
              <a:rPr lang="tr-TR" sz="408" dirty="0"/>
              <a:t>  &amp;&amp; </a:t>
            </a:r>
            <a:r>
              <a:rPr lang="tr-TR" sz="408" dirty="0" err="1"/>
              <a:t>ln</a:t>
            </a:r>
            <a:r>
              <a:rPr lang="tr-TR" sz="408" dirty="0"/>
              <a:t> -s /</a:t>
            </a:r>
            <a:r>
              <a:rPr lang="tr-TR" sz="408" dirty="0" err="1"/>
              <a:t>usr</a:t>
            </a:r>
            <a:r>
              <a:rPr lang="tr-TR" sz="408" dirty="0"/>
              <a:t>/</a:t>
            </a:r>
            <a:r>
              <a:rPr lang="tr-TR" sz="408" dirty="0" err="1"/>
              <a:t>local</a:t>
            </a:r>
            <a:r>
              <a:rPr lang="tr-TR" sz="408" dirty="0"/>
              <a:t>/bin/</a:t>
            </a:r>
            <a:r>
              <a:rPr lang="tr-TR" sz="408" dirty="0" err="1"/>
              <a:t>node</a:t>
            </a:r>
            <a:r>
              <a:rPr lang="tr-TR" sz="408" dirty="0"/>
              <a:t> /</a:t>
            </a:r>
            <a:r>
              <a:rPr lang="tr-TR" sz="408" dirty="0" err="1"/>
              <a:t>usr</a:t>
            </a:r>
            <a:r>
              <a:rPr lang="tr-TR" sz="408" dirty="0"/>
              <a:t>/</a:t>
            </a:r>
            <a:r>
              <a:rPr lang="tr-TR" sz="408" dirty="0" err="1"/>
              <a:t>local</a:t>
            </a:r>
            <a:r>
              <a:rPr lang="tr-TR" sz="408" dirty="0"/>
              <a:t>/bin/</a:t>
            </a:r>
            <a:r>
              <a:rPr lang="tr-TR" sz="408" dirty="0" err="1"/>
              <a:t>nodejs</a:t>
            </a:r>
            <a:endParaRPr lang="en-DE" sz="408" dirty="0"/>
          </a:p>
          <a:p>
            <a:r>
              <a:rPr lang="tr-TR" sz="408" dirty="0"/>
              <a:t> </a:t>
            </a:r>
            <a:endParaRPr lang="en-DE" sz="408" dirty="0"/>
          </a:p>
          <a:p>
            <a:r>
              <a:rPr lang="tr-TR" sz="408" dirty="0"/>
              <a:t>ENV YARN_VERSION 1.21.1</a:t>
            </a:r>
            <a:endParaRPr lang="en-DE" sz="408" dirty="0"/>
          </a:p>
          <a:p>
            <a:r>
              <a:rPr lang="tr-TR" sz="408" dirty="0"/>
              <a:t> </a:t>
            </a:r>
            <a:endParaRPr lang="en-DE" sz="408" dirty="0"/>
          </a:p>
          <a:p>
            <a:r>
              <a:rPr lang="tr-TR" sz="408" dirty="0"/>
              <a:t>RUN set -</a:t>
            </a:r>
            <a:r>
              <a:rPr lang="tr-TR" sz="408" dirty="0" err="1"/>
              <a:t>ex</a:t>
            </a:r>
            <a:r>
              <a:rPr lang="tr-TR" sz="408" dirty="0"/>
              <a:t> \</a:t>
            </a:r>
            <a:endParaRPr lang="en-DE" sz="408" dirty="0"/>
          </a:p>
          <a:p>
            <a:r>
              <a:rPr lang="tr-TR" sz="408" dirty="0"/>
              <a:t>  &amp;&amp; </a:t>
            </a:r>
            <a:r>
              <a:rPr lang="tr-TR" sz="408" dirty="0" err="1"/>
              <a:t>for</a:t>
            </a:r>
            <a:r>
              <a:rPr lang="tr-TR" sz="408" dirty="0"/>
              <a:t> </a:t>
            </a:r>
            <a:r>
              <a:rPr lang="tr-TR" sz="408" dirty="0" err="1"/>
              <a:t>key</a:t>
            </a:r>
            <a:r>
              <a:rPr lang="tr-TR" sz="408" dirty="0"/>
              <a:t> in \</a:t>
            </a:r>
            <a:endParaRPr lang="en-DE" sz="408" dirty="0"/>
          </a:p>
          <a:p>
            <a:r>
              <a:rPr lang="tr-TR" sz="408" dirty="0"/>
              <a:t>    6A010C5166006599AA17F08146C2130DFD2497F5 \</a:t>
            </a:r>
            <a:endParaRPr lang="en-DE" sz="408" dirty="0"/>
          </a:p>
          <a:p>
            <a:r>
              <a:rPr lang="tr-TR" sz="408" dirty="0"/>
              <a:t>  ; do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hkp://p80.pool.sks-keyservers.net:80 --</a:t>
            </a:r>
            <a:r>
              <a:rPr lang="tr-TR" sz="408" dirty="0" err="1"/>
              <a:t>recv-keys</a:t>
            </a:r>
            <a:r>
              <a:rPr lang="tr-TR" sz="408" dirty="0"/>
              <a:t> "$</a:t>
            </a:r>
            <a:r>
              <a:rPr lang="tr-TR" sz="408" dirty="0" err="1"/>
              <a:t>key</a:t>
            </a:r>
            <a:r>
              <a:rPr lang="tr-TR" sz="408" dirty="0"/>
              <a:t>" ||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hkp://ipv4.pool.sks-keyservers.net --</a:t>
            </a:r>
            <a:r>
              <a:rPr lang="tr-TR" sz="408" dirty="0" err="1"/>
              <a:t>recv-keys</a:t>
            </a:r>
            <a:r>
              <a:rPr lang="tr-TR" sz="408" dirty="0"/>
              <a:t> "$</a:t>
            </a:r>
            <a:r>
              <a:rPr lang="tr-TR" sz="408" dirty="0" err="1"/>
              <a:t>key</a:t>
            </a:r>
            <a:r>
              <a:rPr lang="tr-TR" sz="408" dirty="0"/>
              <a:t>" || \</a:t>
            </a:r>
            <a:endParaRPr lang="en-DE" sz="408" dirty="0"/>
          </a:p>
          <a:p>
            <a:r>
              <a:rPr lang="tr-TR" sz="408" dirty="0"/>
              <a:t>    </a:t>
            </a:r>
            <a:r>
              <a:rPr lang="tr-TR" sz="408" dirty="0" err="1"/>
              <a:t>gpg</a:t>
            </a:r>
            <a:r>
              <a:rPr lang="tr-TR" sz="408" dirty="0"/>
              <a:t> --</a:t>
            </a:r>
            <a:r>
              <a:rPr lang="tr-TR" sz="408" dirty="0" err="1"/>
              <a:t>batch</a:t>
            </a:r>
            <a:r>
              <a:rPr lang="tr-TR" sz="408" dirty="0"/>
              <a:t> --</a:t>
            </a:r>
            <a:r>
              <a:rPr lang="tr-TR" sz="408" dirty="0" err="1"/>
              <a:t>keyserver</a:t>
            </a:r>
            <a:r>
              <a:rPr lang="tr-TR" sz="408" dirty="0"/>
              <a:t> hkp://pgp.mit.edu:80 --</a:t>
            </a:r>
            <a:r>
              <a:rPr lang="tr-TR" sz="408" dirty="0" err="1"/>
              <a:t>recv-keys</a:t>
            </a:r>
            <a:r>
              <a:rPr lang="tr-TR" sz="408" dirty="0"/>
              <a:t> "$</a:t>
            </a:r>
            <a:r>
              <a:rPr lang="tr-TR" sz="408" dirty="0" err="1"/>
              <a:t>key</a:t>
            </a:r>
            <a:r>
              <a:rPr lang="tr-TR" sz="408" dirty="0"/>
              <a:t>" ; \</a:t>
            </a:r>
            <a:endParaRPr lang="en-DE" sz="408" dirty="0"/>
          </a:p>
          <a:p>
            <a:r>
              <a:rPr lang="tr-TR" sz="408" dirty="0"/>
              <a:t>  done \</a:t>
            </a:r>
            <a:endParaRPr lang="en-DE" sz="408" dirty="0"/>
          </a:p>
          <a:p>
            <a:r>
              <a:rPr lang="tr-TR" sz="408" dirty="0"/>
              <a:t>  &amp;&amp; </a:t>
            </a:r>
            <a:r>
              <a:rPr lang="tr-TR" sz="408" dirty="0" err="1"/>
              <a:t>curl</a:t>
            </a:r>
            <a:r>
              <a:rPr lang="tr-TR" sz="408" dirty="0"/>
              <a:t> -</a:t>
            </a:r>
            <a:r>
              <a:rPr lang="tr-TR" sz="408" dirty="0" err="1"/>
              <a:t>fsSLO</a:t>
            </a:r>
            <a:r>
              <a:rPr lang="tr-TR" sz="408" dirty="0"/>
              <a:t> --</a:t>
            </a:r>
            <a:r>
              <a:rPr lang="tr-TR" sz="408" dirty="0" err="1"/>
              <a:t>compressed</a:t>
            </a:r>
            <a:r>
              <a:rPr lang="tr-TR" sz="408" dirty="0"/>
              <a:t> "https://yarnpkg.com/downloads/$YARN_VERSION/yarn-v$YARN_VERSION.tar.gz" \</a:t>
            </a:r>
            <a:endParaRPr lang="en-DE" sz="408" dirty="0"/>
          </a:p>
          <a:p>
            <a:r>
              <a:rPr lang="tr-TR" sz="408" dirty="0"/>
              <a:t>  &amp;&amp; </a:t>
            </a:r>
            <a:r>
              <a:rPr lang="tr-TR" sz="408" dirty="0" err="1"/>
              <a:t>curl</a:t>
            </a:r>
            <a:r>
              <a:rPr lang="tr-TR" sz="408" dirty="0"/>
              <a:t> -</a:t>
            </a:r>
            <a:r>
              <a:rPr lang="tr-TR" sz="408" dirty="0" err="1"/>
              <a:t>fsSLO</a:t>
            </a:r>
            <a:r>
              <a:rPr lang="tr-TR" sz="408" dirty="0"/>
              <a:t> --</a:t>
            </a:r>
            <a:r>
              <a:rPr lang="tr-TR" sz="408" dirty="0" err="1"/>
              <a:t>compressed</a:t>
            </a:r>
            <a:r>
              <a:rPr lang="tr-TR" sz="408" dirty="0"/>
              <a:t> "https://yarnpkg.com/downloads/$YARN_VERSION/yarn-v$YARN_VERSION.tar.gz.asc" \</a:t>
            </a:r>
            <a:endParaRPr lang="en-DE" sz="408" dirty="0"/>
          </a:p>
          <a:p>
            <a:r>
              <a:rPr lang="tr-TR" sz="408" dirty="0"/>
              <a:t>  &amp;&amp; </a:t>
            </a:r>
            <a:r>
              <a:rPr lang="tr-TR" sz="408" dirty="0" err="1"/>
              <a:t>gpg</a:t>
            </a:r>
            <a:r>
              <a:rPr lang="tr-TR" sz="408" dirty="0"/>
              <a:t> --</a:t>
            </a:r>
            <a:r>
              <a:rPr lang="tr-TR" sz="408" dirty="0" err="1"/>
              <a:t>batch</a:t>
            </a:r>
            <a:r>
              <a:rPr lang="tr-TR" sz="408" dirty="0"/>
              <a:t> --</a:t>
            </a:r>
            <a:r>
              <a:rPr lang="tr-TR" sz="408" dirty="0" err="1"/>
              <a:t>verify</a:t>
            </a:r>
            <a:r>
              <a:rPr lang="tr-TR" sz="408" dirty="0"/>
              <a:t> </a:t>
            </a:r>
            <a:r>
              <a:rPr lang="tr-TR" sz="408" dirty="0" err="1"/>
              <a:t>yarn-v$YARN_VERSION.tar.gz.asc</a:t>
            </a:r>
            <a:r>
              <a:rPr lang="tr-TR" sz="408" dirty="0"/>
              <a:t> yarn-v$YARN_VERSION.tar.gz \</a:t>
            </a:r>
            <a:endParaRPr lang="en-DE" sz="408" dirty="0"/>
          </a:p>
          <a:p>
            <a:r>
              <a:rPr lang="tr-TR" sz="408" dirty="0"/>
              <a:t>  &amp;&amp; </a:t>
            </a:r>
            <a:r>
              <a:rPr lang="tr-TR" sz="408" dirty="0" err="1"/>
              <a:t>mkdir</a:t>
            </a:r>
            <a:r>
              <a:rPr lang="tr-TR" sz="408" dirty="0"/>
              <a:t> -p /</a:t>
            </a:r>
            <a:r>
              <a:rPr lang="tr-TR" sz="408" dirty="0" err="1"/>
              <a:t>opt</a:t>
            </a:r>
            <a:r>
              <a:rPr lang="tr-TR" sz="408" dirty="0"/>
              <a:t> \</a:t>
            </a:r>
            <a:endParaRPr lang="en-DE" sz="408" dirty="0"/>
          </a:p>
          <a:p>
            <a:r>
              <a:rPr lang="tr-TR" sz="408" dirty="0"/>
              <a:t>  &amp;&amp; tar -</a:t>
            </a:r>
            <a:r>
              <a:rPr lang="tr-TR" sz="408" dirty="0" err="1"/>
              <a:t>xzf</a:t>
            </a:r>
            <a:r>
              <a:rPr lang="tr-TR" sz="408" dirty="0"/>
              <a:t> yarn-v$YARN_VERSION.tar.gz -C /</a:t>
            </a:r>
            <a:r>
              <a:rPr lang="tr-TR" sz="408" dirty="0" err="1"/>
              <a:t>opt</a:t>
            </a:r>
            <a:r>
              <a:rPr lang="tr-TR" sz="408" dirty="0"/>
              <a:t>/ \</a:t>
            </a:r>
            <a:endParaRPr lang="en-DE" sz="408" dirty="0"/>
          </a:p>
          <a:p>
            <a:r>
              <a:rPr lang="tr-TR" sz="408" dirty="0"/>
              <a:t>  &amp;&amp; </a:t>
            </a:r>
            <a:r>
              <a:rPr lang="tr-TR" sz="408" dirty="0" err="1"/>
              <a:t>ln</a:t>
            </a:r>
            <a:r>
              <a:rPr lang="tr-TR" sz="408" dirty="0"/>
              <a:t> -s /</a:t>
            </a:r>
            <a:r>
              <a:rPr lang="tr-TR" sz="408" dirty="0" err="1"/>
              <a:t>opt</a:t>
            </a:r>
            <a:r>
              <a:rPr lang="tr-TR" sz="408" dirty="0"/>
              <a:t>/</a:t>
            </a:r>
            <a:r>
              <a:rPr lang="tr-TR" sz="408" dirty="0" err="1"/>
              <a:t>yarn-v$YARN_VERSION</a:t>
            </a:r>
            <a:r>
              <a:rPr lang="tr-TR" sz="408" dirty="0"/>
              <a:t>/bin/</a:t>
            </a:r>
            <a:r>
              <a:rPr lang="tr-TR" sz="408" dirty="0" err="1"/>
              <a:t>yarn</a:t>
            </a:r>
            <a:r>
              <a:rPr lang="tr-TR" sz="408" dirty="0"/>
              <a:t> /</a:t>
            </a:r>
            <a:r>
              <a:rPr lang="tr-TR" sz="408" dirty="0" err="1"/>
              <a:t>usr</a:t>
            </a:r>
            <a:r>
              <a:rPr lang="tr-TR" sz="408" dirty="0"/>
              <a:t>/</a:t>
            </a:r>
            <a:r>
              <a:rPr lang="tr-TR" sz="408" dirty="0" err="1"/>
              <a:t>local</a:t>
            </a:r>
            <a:r>
              <a:rPr lang="tr-TR" sz="408" dirty="0"/>
              <a:t>/bin/</a:t>
            </a:r>
            <a:r>
              <a:rPr lang="tr-TR" sz="408" dirty="0" err="1"/>
              <a:t>yarn</a:t>
            </a:r>
            <a:r>
              <a:rPr lang="tr-TR" sz="408" dirty="0"/>
              <a:t> \</a:t>
            </a:r>
            <a:endParaRPr lang="en-DE" sz="408" dirty="0"/>
          </a:p>
          <a:p>
            <a:r>
              <a:rPr lang="tr-TR" sz="408" dirty="0"/>
              <a:t>  &amp;&amp; </a:t>
            </a:r>
            <a:r>
              <a:rPr lang="tr-TR" sz="408" dirty="0" err="1"/>
              <a:t>ln</a:t>
            </a:r>
            <a:r>
              <a:rPr lang="tr-TR" sz="408" dirty="0"/>
              <a:t> -s /</a:t>
            </a:r>
            <a:r>
              <a:rPr lang="tr-TR" sz="408" dirty="0" err="1"/>
              <a:t>opt</a:t>
            </a:r>
            <a:r>
              <a:rPr lang="tr-TR" sz="408" dirty="0"/>
              <a:t>/</a:t>
            </a:r>
            <a:r>
              <a:rPr lang="tr-TR" sz="408" dirty="0" err="1"/>
              <a:t>yarn-v$YARN_VERSION</a:t>
            </a:r>
            <a:r>
              <a:rPr lang="tr-TR" sz="408" dirty="0"/>
              <a:t>/bin/</a:t>
            </a:r>
            <a:r>
              <a:rPr lang="tr-TR" sz="408" dirty="0" err="1"/>
              <a:t>yarnpkg</a:t>
            </a:r>
            <a:r>
              <a:rPr lang="tr-TR" sz="408" dirty="0"/>
              <a:t> /</a:t>
            </a:r>
            <a:r>
              <a:rPr lang="tr-TR" sz="408" dirty="0" err="1"/>
              <a:t>usr</a:t>
            </a:r>
            <a:r>
              <a:rPr lang="tr-TR" sz="408" dirty="0"/>
              <a:t>/</a:t>
            </a:r>
            <a:r>
              <a:rPr lang="tr-TR" sz="408" dirty="0" err="1"/>
              <a:t>local</a:t>
            </a:r>
            <a:r>
              <a:rPr lang="tr-TR" sz="408" dirty="0"/>
              <a:t>/bin/</a:t>
            </a:r>
            <a:r>
              <a:rPr lang="tr-TR" sz="408" dirty="0" err="1"/>
              <a:t>yarnpkg</a:t>
            </a:r>
            <a:r>
              <a:rPr lang="tr-TR" sz="408" dirty="0"/>
              <a:t> \</a:t>
            </a:r>
            <a:endParaRPr lang="en-DE" sz="408" dirty="0"/>
          </a:p>
          <a:p>
            <a:r>
              <a:rPr lang="tr-TR" sz="408" dirty="0"/>
              <a:t>  &amp;&amp; </a:t>
            </a:r>
            <a:r>
              <a:rPr lang="tr-TR" sz="408" dirty="0" err="1"/>
              <a:t>rm</a:t>
            </a:r>
            <a:r>
              <a:rPr lang="tr-TR" sz="408" dirty="0"/>
              <a:t> </a:t>
            </a:r>
            <a:r>
              <a:rPr lang="tr-TR" sz="408" dirty="0" err="1"/>
              <a:t>yarn-v$YARN_VERSION.tar.gz.asc</a:t>
            </a:r>
            <a:r>
              <a:rPr lang="tr-TR" sz="408" dirty="0"/>
              <a:t> yarn-v$YARN_VERSION.tar.gz</a:t>
            </a:r>
            <a:endParaRPr lang="en-DE" sz="408" dirty="0"/>
          </a:p>
          <a:p>
            <a:r>
              <a:rPr lang="tr-TR" sz="408" dirty="0"/>
              <a:t> </a:t>
            </a:r>
            <a:endParaRPr lang="en-DE" sz="408" dirty="0"/>
          </a:p>
          <a:p>
            <a:r>
              <a:rPr lang="tr-TR" sz="408" dirty="0"/>
              <a:t>COPY docker-entrypoint.sh /</a:t>
            </a:r>
            <a:r>
              <a:rPr lang="tr-TR" sz="408" dirty="0" err="1"/>
              <a:t>usr</a:t>
            </a:r>
            <a:r>
              <a:rPr lang="tr-TR" sz="408" dirty="0"/>
              <a:t>/</a:t>
            </a:r>
            <a:r>
              <a:rPr lang="tr-TR" sz="408" dirty="0" err="1"/>
              <a:t>local</a:t>
            </a:r>
            <a:r>
              <a:rPr lang="tr-TR" sz="408" dirty="0"/>
              <a:t>/bin/</a:t>
            </a:r>
            <a:endParaRPr lang="en-DE" sz="408" dirty="0"/>
          </a:p>
          <a:p>
            <a:r>
              <a:rPr lang="tr-TR" sz="408" dirty="0"/>
              <a:t>ENTRYPOINT ["docker-entrypoint.sh"]</a:t>
            </a:r>
            <a:endParaRPr lang="en-DE" sz="408" dirty="0"/>
          </a:p>
          <a:p>
            <a:r>
              <a:rPr lang="tr-TR" sz="408" dirty="0"/>
              <a:t> </a:t>
            </a:r>
            <a:endParaRPr lang="en-DE" sz="408" dirty="0"/>
          </a:p>
          <a:p>
            <a:r>
              <a:rPr lang="tr-TR" sz="408" dirty="0"/>
              <a:t>CMD [ "</a:t>
            </a:r>
            <a:r>
              <a:rPr lang="tr-TR" sz="408" dirty="0" err="1"/>
              <a:t>node</a:t>
            </a:r>
            <a:r>
              <a:rPr lang="tr-TR" sz="408" dirty="0"/>
              <a:t>" ]</a:t>
            </a:r>
            <a:endParaRPr lang="en-DE" sz="408" dirty="0"/>
          </a:p>
        </p:txBody>
      </p:sp>
      <p:sp>
        <p:nvSpPr>
          <p:cNvPr id="5" name="Rectangle 4">
            <a:extLst>
              <a:ext uri="{FF2B5EF4-FFF2-40B4-BE49-F238E27FC236}">
                <a16:creationId xmlns:a16="http://schemas.microsoft.com/office/drawing/2014/main" id="{2B610C49-E191-48B6-8DCA-8D01C5DB0157}"/>
              </a:ext>
            </a:extLst>
          </p:cNvPr>
          <p:cNvSpPr/>
          <p:nvPr/>
        </p:nvSpPr>
        <p:spPr>
          <a:xfrm>
            <a:off x="4663898" y="1725370"/>
            <a:ext cx="3108678" cy="44298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sz="1873"/>
          </a:p>
        </p:txBody>
      </p:sp>
    </p:spTree>
    <p:extLst>
      <p:ext uri="{BB962C8B-B14F-4D97-AF65-F5344CB8AC3E}">
        <p14:creationId xmlns:p14="http://schemas.microsoft.com/office/powerpoint/2010/main" val="1653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4: Image and Registry</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4</a:t>
            </a:r>
          </a:p>
        </p:txBody>
      </p:sp>
    </p:spTree>
    <p:extLst>
      <p:ext uri="{BB962C8B-B14F-4D97-AF65-F5344CB8AC3E}">
        <p14:creationId xmlns:p14="http://schemas.microsoft.com/office/powerpoint/2010/main" val="272672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69C7-8569-424F-B1D9-10CB50DFB20A}"/>
              </a:ext>
            </a:extLst>
          </p:cNvPr>
          <p:cNvSpPr>
            <a:spLocks noGrp="1"/>
          </p:cNvSpPr>
          <p:nvPr>
            <p:ph type="title"/>
          </p:nvPr>
        </p:nvSpPr>
        <p:spPr>
          <a:xfrm>
            <a:off x="419101" y="2376532"/>
            <a:ext cx="3086099" cy="2012859"/>
          </a:xfrm>
          <a:solidFill>
            <a:srgbClr val="33353A">
              <a:alpha val="70000"/>
            </a:srgbClr>
          </a:solidFill>
        </p:spPr>
        <p:txBody>
          <a:bodyPr anchor="ctr"/>
          <a:lstStyle/>
          <a:p>
            <a:r>
              <a:rPr lang="en-US" sz="4400" dirty="0"/>
              <a:t>Azure Container Services</a:t>
            </a:r>
          </a:p>
        </p:txBody>
      </p:sp>
      <p:pic>
        <p:nvPicPr>
          <p:cNvPr id="3" name="Picture 2" descr="A picture containing train, building, computer, platform&#10;&#10;Description automatically generated">
            <a:extLst>
              <a:ext uri="{FF2B5EF4-FFF2-40B4-BE49-F238E27FC236}">
                <a16:creationId xmlns:a16="http://schemas.microsoft.com/office/drawing/2014/main" id="{CD5590A6-7B24-42CC-91E2-97D261976D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901" y="-1"/>
            <a:ext cx="7915574" cy="6994525"/>
          </a:xfrm>
          <a:prstGeom prst="rect">
            <a:avLst/>
          </a:prstGeom>
        </p:spPr>
      </p:pic>
    </p:spTree>
    <p:extLst>
      <p:ext uri="{BB962C8B-B14F-4D97-AF65-F5344CB8AC3E}">
        <p14:creationId xmlns:p14="http://schemas.microsoft.com/office/powerpoint/2010/main" val="212171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services for your container needs</a:t>
            </a:r>
          </a:p>
        </p:txBody>
      </p:sp>
      <p:pic>
        <p:nvPicPr>
          <p:cNvPr id="4" name="Picture 3">
            <a:extLst>
              <a:ext uri="{FF2B5EF4-FFF2-40B4-BE49-F238E27FC236}">
                <a16:creationId xmlns:a16="http://schemas.microsoft.com/office/drawing/2014/main" id="{4E1E0D6D-96B7-481F-A3F2-42E67E70A660}"/>
              </a:ext>
            </a:extLst>
          </p:cNvPr>
          <p:cNvPicPr>
            <a:picLocks noChangeAspect="1"/>
          </p:cNvPicPr>
          <p:nvPr/>
        </p:nvPicPr>
        <p:blipFill>
          <a:blip r:embed="rId2"/>
          <a:stretch>
            <a:fillRect/>
          </a:stretch>
        </p:blipFill>
        <p:spPr>
          <a:xfrm>
            <a:off x="682372" y="1678582"/>
            <a:ext cx="11071730" cy="4385334"/>
          </a:xfrm>
          <a:prstGeom prst="rect">
            <a:avLst/>
          </a:prstGeom>
        </p:spPr>
      </p:pic>
    </p:spTree>
    <p:extLst>
      <p:ext uri="{BB962C8B-B14F-4D97-AF65-F5344CB8AC3E}">
        <p14:creationId xmlns:p14="http://schemas.microsoft.com/office/powerpoint/2010/main" val="7129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Instances</a:t>
            </a:r>
          </a:p>
        </p:txBody>
      </p:sp>
      <p:sp>
        <p:nvSpPr>
          <p:cNvPr id="4" name="Text Placeholder 3"/>
          <p:cNvSpPr>
            <a:spLocks noGrp="1"/>
          </p:cNvSpPr>
          <p:nvPr>
            <p:ph type="body" sz="half" idx="2"/>
          </p:nvPr>
        </p:nvSpPr>
        <p:spPr/>
        <p:txBody>
          <a:bodyPr>
            <a:normAutofit/>
          </a:bodyPr>
          <a:lstStyle/>
          <a:p>
            <a:r>
              <a:rPr lang="en-US" dirty="0"/>
              <a:t>Easily run containers on Azure without managing servers	</a:t>
            </a:r>
          </a:p>
        </p:txBody>
      </p:sp>
      <p:pic>
        <p:nvPicPr>
          <p:cNvPr id="6" name="Content Placeholder 5" descr="A screenshot of a cell phone&#10;&#10;Description automatically generated">
            <a:extLst>
              <a:ext uri="{FF2B5EF4-FFF2-40B4-BE49-F238E27FC236}">
                <a16:creationId xmlns:a16="http://schemas.microsoft.com/office/drawing/2014/main" id="{17D7320A-AE7D-45E8-B2FE-CA72D9D53563}"/>
              </a:ext>
            </a:extLst>
          </p:cNvPr>
          <p:cNvPicPr>
            <a:picLocks noGrp="1" noChangeAspect="1"/>
          </p:cNvPicPr>
          <p:nvPr>
            <p:ph idx="1"/>
          </p:nvPr>
        </p:nvPicPr>
        <p:blipFill>
          <a:blip r:embed="rId2"/>
          <a:stretch>
            <a:fillRect/>
          </a:stretch>
        </p:blipFill>
        <p:spPr>
          <a:xfrm>
            <a:off x="4805363" y="2227214"/>
            <a:ext cx="5784850" cy="3551335"/>
          </a:xfrm>
        </p:spPr>
      </p:pic>
    </p:spTree>
    <p:extLst>
      <p:ext uri="{BB962C8B-B14F-4D97-AF65-F5344CB8AC3E}">
        <p14:creationId xmlns:p14="http://schemas.microsoft.com/office/powerpoint/2010/main" val="152708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Web App for Containers (App Service)</a:t>
            </a:r>
          </a:p>
        </p:txBody>
      </p:sp>
      <p:sp>
        <p:nvSpPr>
          <p:cNvPr id="4" name="Text Placeholder 3"/>
          <p:cNvSpPr>
            <a:spLocks noGrp="1"/>
          </p:cNvSpPr>
          <p:nvPr>
            <p:ph type="body" sz="half" idx="2"/>
          </p:nvPr>
        </p:nvSpPr>
        <p:spPr/>
        <p:txBody>
          <a:bodyPr>
            <a:normAutofit/>
          </a:bodyPr>
          <a:lstStyle/>
          <a:p>
            <a:r>
              <a:rPr lang="en-US" dirty="0"/>
              <a:t>Quickly create powerful cloud apps for web and mobile	</a:t>
            </a:r>
          </a:p>
        </p:txBody>
      </p:sp>
      <p:pic>
        <p:nvPicPr>
          <p:cNvPr id="10" name="Content Placeholder 9">
            <a:extLst>
              <a:ext uri="{FF2B5EF4-FFF2-40B4-BE49-F238E27FC236}">
                <a16:creationId xmlns:a16="http://schemas.microsoft.com/office/drawing/2014/main" id="{CBBA0783-77A0-4A43-8D3F-7363576F8767}"/>
              </a:ext>
            </a:extLst>
          </p:cNvPr>
          <p:cNvPicPr>
            <a:picLocks noGrp="1" noChangeAspect="1"/>
          </p:cNvPicPr>
          <p:nvPr>
            <p:ph idx="1"/>
          </p:nvPr>
        </p:nvPicPr>
        <p:blipFill>
          <a:blip r:embed="rId2"/>
          <a:stretch>
            <a:fillRect/>
          </a:stretch>
        </p:blipFill>
        <p:spPr>
          <a:xfrm>
            <a:off x="4805363" y="2195832"/>
            <a:ext cx="5784850" cy="3614099"/>
          </a:xfrm>
        </p:spPr>
      </p:pic>
    </p:spTree>
    <p:extLst>
      <p:ext uri="{BB962C8B-B14F-4D97-AF65-F5344CB8AC3E}">
        <p14:creationId xmlns:p14="http://schemas.microsoft.com/office/powerpoint/2010/main" val="142770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a:t>
            </a:r>
          </a:p>
        </p:txBody>
      </p:sp>
      <p:sp>
        <p:nvSpPr>
          <p:cNvPr id="4" name="Text Placeholder 3"/>
          <p:cNvSpPr>
            <a:spLocks noGrp="1"/>
          </p:cNvSpPr>
          <p:nvPr>
            <p:ph type="body" sz="half" idx="2"/>
          </p:nvPr>
        </p:nvSpPr>
        <p:spPr/>
        <p:txBody>
          <a:bodyPr>
            <a:normAutofit/>
          </a:bodyPr>
          <a:lstStyle/>
          <a:p>
            <a:r>
              <a:rPr lang="en-US" dirty="0"/>
              <a:t>Cloud-scale job scheduling and compute management</a:t>
            </a:r>
          </a:p>
        </p:txBody>
      </p:sp>
      <p:pic>
        <p:nvPicPr>
          <p:cNvPr id="8" name="Content Placeholder 7">
            <a:extLst>
              <a:ext uri="{FF2B5EF4-FFF2-40B4-BE49-F238E27FC236}">
                <a16:creationId xmlns:a16="http://schemas.microsoft.com/office/drawing/2014/main" id="{8969851E-F03A-4240-89AD-9588358349A7}"/>
              </a:ext>
            </a:extLst>
          </p:cNvPr>
          <p:cNvPicPr>
            <a:picLocks noGrp="1" noChangeAspect="1"/>
          </p:cNvPicPr>
          <p:nvPr>
            <p:ph idx="1"/>
          </p:nvPr>
        </p:nvPicPr>
        <p:blipFill>
          <a:blip r:embed="rId2"/>
          <a:stretch>
            <a:fillRect/>
          </a:stretch>
        </p:blipFill>
        <p:spPr>
          <a:xfrm>
            <a:off x="4805363" y="2248780"/>
            <a:ext cx="5784850" cy="3508203"/>
          </a:xfrm>
        </p:spPr>
      </p:pic>
    </p:spTree>
    <p:extLst>
      <p:ext uri="{BB962C8B-B14F-4D97-AF65-F5344CB8AC3E}">
        <p14:creationId xmlns:p14="http://schemas.microsoft.com/office/powerpoint/2010/main" val="9250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00833" y="1828800"/>
            <a:ext cx="3952199" cy="4466272"/>
          </a:xfrm>
        </p:spPr>
        <p:txBody>
          <a:bodyPr>
            <a:normAutofit fontScale="92500" lnSpcReduction="20000"/>
          </a:bodyPr>
          <a:lstStyle/>
          <a:p>
            <a:r>
              <a:rPr lang="en-US" dirty="0"/>
              <a:t>Docker container technology was launched in 2013 as an open source Docker Engine.</a:t>
            </a:r>
          </a:p>
          <a:p>
            <a:r>
              <a:rPr lang="en-US" dirty="0"/>
              <a:t>It leveraged existing computing concepts around containers and specifically in the Linux world, primitives known as </a:t>
            </a:r>
            <a:r>
              <a:rPr lang="en-US" dirty="0" err="1"/>
              <a:t>cgroups</a:t>
            </a:r>
            <a:r>
              <a:rPr lang="en-US" dirty="0"/>
              <a:t> and namespaces. Docker's technology is unique because it focuses on the requirements of developers and systems operators to separate application dependencies from infrastructure.</a:t>
            </a:r>
          </a:p>
          <a:p>
            <a:r>
              <a:rPr lang="en-US" dirty="0"/>
              <a:t>Success in the Linux world drove a partnership with Microsoft that brought Docker containers and its functionality to Windows Server (sometimes referred to as Docker Windows containers).</a:t>
            </a:r>
          </a:p>
          <a:p>
            <a:r>
              <a:rPr lang="en-US" dirty="0"/>
              <a:t>Technology available from Docker and its open source project, Moby has been leveraged by all major data center vendors and cloud providers. Many of these providers are leveraging Docker for their container-native IaaS offerings. Additionally, the leading open source serverless frameworks utilize Docker container technology.</a:t>
            </a:r>
          </a:p>
        </p:txBody>
      </p:sp>
      <p:pic>
        <p:nvPicPr>
          <p:cNvPr id="1026" name="Picture 2">
            <a:extLst>
              <a:ext uri="{FF2B5EF4-FFF2-40B4-BE49-F238E27FC236}">
                <a16:creationId xmlns:a16="http://schemas.microsoft.com/office/drawing/2014/main" id="{A69D0335-9ABA-4ED0-ACCB-486116183E5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90272" y="1942923"/>
            <a:ext cx="4814032" cy="411899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39DE728-A8E6-46E6-81ED-7CCF221FF983}"/>
              </a:ext>
            </a:extLst>
          </p:cNvPr>
          <p:cNvSpPr>
            <a:spLocks noGrp="1"/>
          </p:cNvSpPr>
          <p:nvPr>
            <p:ph type="title"/>
          </p:nvPr>
        </p:nvSpPr>
        <p:spPr>
          <a:xfrm>
            <a:off x="274639" y="450055"/>
            <a:ext cx="11889564" cy="917575"/>
          </a:xfrm>
        </p:spPr>
        <p:txBody>
          <a:bodyPr/>
          <a:lstStyle/>
          <a:p>
            <a:r>
              <a:rPr lang="en-US" dirty="0"/>
              <a:t>Docker</a:t>
            </a:r>
          </a:p>
        </p:txBody>
      </p:sp>
    </p:spTree>
    <p:extLst>
      <p:ext uri="{BB962C8B-B14F-4D97-AF65-F5344CB8AC3E}">
        <p14:creationId xmlns:p14="http://schemas.microsoft.com/office/powerpoint/2010/main" val="135288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 Fabric</a:t>
            </a:r>
          </a:p>
        </p:txBody>
      </p:sp>
      <p:sp>
        <p:nvSpPr>
          <p:cNvPr id="4" name="Text Placeholder 3"/>
          <p:cNvSpPr>
            <a:spLocks noGrp="1"/>
          </p:cNvSpPr>
          <p:nvPr>
            <p:ph type="body" sz="half" idx="2"/>
          </p:nvPr>
        </p:nvSpPr>
        <p:spPr/>
        <p:txBody>
          <a:bodyPr>
            <a:normAutofit/>
          </a:bodyPr>
          <a:lstStyle/>
          <a:p>
            <a:r>
              <a:rPr lang="en-US" dirty="0"/>
              <a:t>Develop microservices and orchestrate containers on Windows or Linux</a:t>
            </a:r>
          </a:p>
        </p:txBody>
      </p:sp>
      <p:pic>
        <p:nvPicPr>
          <p:cNvPr id="7" name="Content Placeholder 6">
            <a:extLst>
              <a:ext uri="{FF2B5EF4-FFF2-40B4-BE49-F238E27FC236}">
                <a16:creationId xmlns:a16="http://schemas.microsoft.com/office/drawing/2014/main" id="{A952A799-9794-4EFC-BBFF-D369FA840047}"/>
              </a:ext>
            </a:extLst>
          </p:cNvPr>
          <p:cNvPicPr>
            <a:picLocks noGrp="1" noChangeAspect="1"/>
          </p:cNvPicPr>
          <p:nvPr>
            <p:ph idx="1"/>
          </p:nvPr>
        </p:nvPicPr>
        <p:blipFill>
          <a:blip r:embed="rId3"/>
          <a:stretch>
            <a:fillRect/>
          </a:stretch>
        </p:blipFill>
        <p:spPr>
          <a:xfrm>
            <a:off x="4805363" y="2619956"/>
            <a:ext cx="5784850" cy="2765851"/>
          </a:xfrm>
        </p:spPr>
      </p:pic>
    </p:spTree>
    <p:extLst>
      <p:ext uri="{BB962C8B-B14F-4D97-AF65-F5344CB8AC3E}">
        <p14:creationId xmlns:p14="http://schemas.microsoft.com/office/powerpoint/2010/main" val="184289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Red Hat OpenShift</a:t>
            </a:r>
          </a:p>
        </p:txBody>
      </p:sp>
      <p:sp>
        <p:nvSpPr>
          <p:cNvPr id="4" name="Text Placeholder 3"/>
          <p:cNvSpPr>
            <a:spLocks noGrp="1"/>
          </p:cNvSpPr>
          <p:nvPr>
            <p:ph type="body" sz="half" idx="2"/>
          </p:nvPr>
        </p:nvSpPr>
        <p:spPr/>
        <p:txBody>
          <a:bodyPr>
            <a:normAutofit/>
          </a:bodyPr>
          <a:lstStyle/>
          <a:p>
            <a:r>
              <a:rPr lang="en-US" dirty="0"/>
              <a:t>Run fully managed OpenShift clusters, jointly operated with Red Hat</a:t>
            </a:r>
          </a:p>
        </p:txBody>
      </p:sp>
      <p:pic>
        <p:nvPicPr>
          <p:cNvPr id="8" name="Content Placeholder 7">
            <a:extLst>
              <a:ext uri="{FF2B5EF4-FFF2-40B4-BE49-F238E27FC236}">
                <a16:creationId xmlns:a16="http://schemas.microsoft.com/office/drawing/2014/main" id="{1115948D-0362-4667-BB58-4CB71AD45F65}"/>
              </a:ext>
            </a:extLst>
          </p:cNvPr>
          <p:cNvPicPr>
            <a:picLocks noGrp="1" noChangeAspect="1"/>
          </p:cNvPicPr>
          <p:nvPr>
            <p:ph idx="1"/>
          </p:nvPr>
        </p:nvPicPr>
        <p:blipFill>
          <a:blip r:embed="rId3"/>
          <a:stretch>
            <a:fillRect/>
          </a:stretch>
        </p:blipFill>
        <p:spPr>
          <a:xfrm>
            <a:off x="4805363" y="2886392"/>
            <a:ext cx="5784850" cy="2232978"/>
          </a:xfrm>
        </p:spPr>
      </p:pic>
    </p:spTree>
    <p:extLst>
      <p:ext uri="{BB962C8B-B14F-4D97-AF65-F5344CB8AC3E}">
        <p14:creationId xmlns:p14="http://schemas.microsoft.com/office/powerpoint/2010/main" val="185335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Registry (ACR)</a:t>
            </a:r>
          </a:p>
        </p:txBody>
      </p:sp>
      <p:sp>
        <p:nvSpPr>
          <p:cNvPr id="4" name="Text Placeholder 3"/>
          <p:cNvSpPr>
            <a:spLocks noGrp="1"/>
          </p:cNvSpPr>
          <p:nvPr>
            <p:ph type="body" sz="half" idx="2"/>
          </p:nvPr>
        </p:nvSpPr>
        <p:spPr/>
        <p:txBody>
          <a:bodyPr>
            <a:normAutofit/>
          </a:bodyPr>
          <a:lstStyle/>
          <a:p>
            <a:r>
              <a:rPr lang="en-US" dirty="0"/>
              <a:t>Store and manage container images across all types of Azure deployments</a:t>
            </a:r>
          </a:p>
        </p:txBody>
      </p:sp>
      <p:pic>
        <p:nvPicPr>
          <p:cNvPr id="7" name="Content Placeholder 6">
            <a:extLst>
              <a:ext uri="{FF2B5EF4-FFF2-40B4-BE49-F238E27FC236}">
                <a16:creationId xmlns:a16="http://schemas.microsoft.com/office/drawing/2014/main" id="{1C42B53B-59AA-45CD-91D1-CD964BDF47A4}"/>
              </a:ext>
            </a:extLst>
          </p:cNvPr>
          <p:cNvPicPr>
            <a:picLocks noGrp="1" noChangeAspect="1"/>
          </p:cNvPicPr>
          <p:nvPr>
            <p:ph idx="1"/>
          </p:nvPr>
        </p:nvPicPr>
        <p:blipFill>
          <a:blip r:embed="rId3"/>
          <a:stretch>
            <a:fillRect/>
          </a:stretch>
        </p:blipFill>
        <p:spPr>
          <a:xfrm>
            <a:off x="4805363" y="2483133"/>
            <a:ext cx="5784850" cy="3039497"/>
          </a:xfrm>
        </p:spPr>
      </p:pic>
    </p:spTree>
    <p:extLst>
      <p:ext uri="{BB962C8B-B14F-4D97-AF65-F5344CB8AC3E}">
        <p14:creationId xmlns:p14="http://schemas.microsoft.com/office/powerpoint/2010/main" val="135646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Kubernetes Service (AKS)</a:t>
            </a:r>
          </a:p>
        </p:txBody>
      </p:sp>
      <p:sp>
        <p:nvSpPr>
          <p:cNvPr id="4" name="Text Placeholder 3"/>
          <p:cNvSpPr>
            <a:spLocks noGrp="1"/>
          </p:cNvSpPr>
          <p:nvPr>
            <p:ph type="body" sz="half" idx="2"/>
          </p:nvPr>
        </p:nvSpPr>
        <p:spPr/>
        <p:txBody>
          <a:bodyPr>
            <a:normAutofit/>
          </a:bodyPr>
          <a:lstStyle/>
          <a:p>
            <a:r>
              <a:rPr lang="en-US"/>
              <a:t>Simplify the deployment, management, and operations of Kubernetes</a:t>
            </a:r>
            <a:endParaRPr lang="en-US" dirty="0"/>
          </a:p>
        </p:txBody>
      </p:sp>
      <p:pic>
        <p:nvPicPr>
          <p:cNvPr id="7" name="Content Placeholder 6">
            <a:extLst>
              <a:ext uri="{FF2B5EF4-FFF2-40B4-BE49-F238E27FC236}">
                <a16:creationId xmlns:a16="http://schemas.microsoft.com/office/drawing/2014/main" id="{0C4DD5E1-95E8-4DC1-83A9-868E197D36B1}"/>
              </a:ext>
            </a:extLst>
          </p:cNvPr>
          <p:cNvPicPr>
            <a:picLocks noGrp="1" noChangeAspect="1"/>
          </p:cNvPicPr>
          <p:nvPr>
            <p:ph idx="1"/>
          </p:nvPr>
        </p:nvPicPr>
        <p:blipFill>
          <a:blip r:embed="rId3"/>
          <a:stretch>
            <a:fillRect/>
          </a:stretch>
        </p:blipFill>
        <p:spPr>
          <a:xfrm>
            <a:off x="4805363" y="2042211"/>
            <a:ext cx="5784850" cy="3921341"/>
          </a:xfrm>
        </p:spPr>
      </p:pic>
    </p:spTree>
    <p:extLst>
      <p:ext uri="{BB962C8B-B14F-4D97-AF65-F5344CB8AC3E}">
        <p14:creationId xmlns:p14="http://schemas.microsoft.com/office/powerpoint/2010/main" val="206609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5: Azure Container Services</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5</a:t>
            </a:r>
          </a:p>
        </p:txBody>
      </p:sp>
    </p:spTree>
    <p:extLst>
      <p:ext uri="{BB962C8B-B14F-4D97-AF65-F5344CB8AC3E}">
        <p14:creationId xmlns:p14="http://schemas.microsoft.com/office/powerpoint/2010/main" val="172549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12456"/>
        </a:solidFill>
        <a:effectLst/>
      </p:bgPr>
    </p:bg>
    <p:spTree>
      <p:nvGrpSpPr>
        <p:cNvPr id="1" name=""/>
        <p:cNvGrpSpPr/>
        <p:nvPr/>
      </p:nvGrpSpPr>
      <p:grpSpPr>
        <a:xfrm>
          <a:off x="0" y="0"/>
          <a:ext cx="0" cy="0"/>
          <a:chOff x="0" y="0"/>
          <a:chExt cx="0" cy="0"/>
        </a:xfrm>
      </p:grpSpPr>
      <p:sp>
        <p:nvSpPr>
          <p:cNvPr id="8" name="TextBox 7"/>
          <p:cNvSpPr txBox="1"/>
          <p:nvPr/>
        </p:nvSpPr>
        <p:spPr>
          <a:xfrm>
            <a:off x="831596" y="1401677"/>
            <a:ext cx="11029563" cy="1600438"/>
          </a:xfrm>
          <a:prstGeom prst="rect">
            <a:avLst/>
          </a:prstGeom>
          <a:noFill/>
        </p:spPr>
        <p:txBody>
          <a:bodyPr wrap="square" rtlCol="0">
            <a:spAutoFit/>
          </a:bodyPr>
          <a:lstStyle/>
          <a:p>
            <a:r>
              <a:rPr lang="en-US" sz="4400" dirty="0">
                <a:solidFill>
                  <a:srgbClr val="EEEDF0"/>
                </a:solidFill>
                <a:latin typeface="Segoe UI Light" panose="020B0502040204020203" pitchFamily="34" charset="0"/>
                <a:cs typeface="Segoe UI Light" panose="020B0502040204020203" pitchFamily="34" charset="0"/>
              </a:rPr>
              <a:t>Challenge 6: Self-learning</a:t>
            </a:r>
          </a:p>
          <a:p>
            <a:r>
              <a:rPr lang="de-DE" sz="5400" dirty="0">
                <a:solidFill>
                  <a:srgbClr val="EEEDF0"/>
                </a:solidFill>
                <a:latin typeface="Segoe UI Light" panose="020B0502040204020203" pitchFamily="34" charset="0"/>
                <a:cs typeface="Segoe UI Light" panose="020B0502040204020203" pitchFamily="34" charset="0"/>
              </a:rPr>
              <a:t>&gt;</a:t>
            </a:r>
          </a:p>
        </p:txBody>
      </p:sp>
      <p:sp>
        <p:nvSpPr>
          <p:cNvPr id="7" name="TextBox 6"/>
          <p:cNvSpPr txBox="1"/>
          <p:nvPr/>
        </p:nvSpPr>
        <p:spPr>
          <a:xfrm>
            <a:off x="1343275" y="2720706"/>
            <a:ext cx="633267" cy="958518"/>
          </a:xfrm>
          <a:prstGeom prst="rect">
            <a:avLst/>
          </a:prstGeom>
          <a:noFill/>
        </p:spPr>
        <p:txBody>
          <a:bodyPr wrap="square" rtlCol="0">
            <a:spAutoFit/>
          </a:bodyPr>
          <a:lstStyle/>
          <a:p>
            <a:r>
              <a:rPr lang="de-DE" sz="5507" dirty="0">
                <a:solidFill>
                  <a:srgbClr val="F6F6F6"/>
                </a:solidFill>
                <a:latin typeface="Segoe UI Light" panose="020B0502040204020203" pitchFamily="34" charset="0"/>
                <a:cs typeface="Segoe UI Light" panose="020B0502040204020203" pitchFamily="34" charset="0"/>
              </a:rPr>
              <a:t>_</a:t>
            </a:r>
            <a:endParaRPr lang="de-DE" sz="5507" i="1" dirty="0">
              <a:solidFill>
                <a:srgbClr val="F6F6F6"/>
              </a:solidFill>
              <a:latin typeface="Segoe UI Light" panose="020B0502040204020203" pitchFamily="34" charset="0"/>
              <a:cs typeface="Segoe UI Light" panose="020B0502040204020203" pitchFamily="34" charset="0"/>
            </a:endParaRPr>
          </a:p>
        </p:txBody>
      </p:sp>
      <p:sp>
        <p:nvSpPr>
          <p:cNvPr id="2" name="TextBox 1">
            <a:extLst>
              <a:ext uri="{FF2B5EF4-FFF2-40B4-BE49-F238E27FC236}">
                <a16:creationId xmlns:a16="http://schemas.microsoft.com/office/drawing/2014/main" id="{D3F69D2C-9CA3-42DA-A479-71056CDE8F7D}"/>
              </a:ext>
            </a:extLst>
          </p:cNvPr>
          <p:cNvSpPr txBox="1"/>
          <p:nvPr/>
        </p:nvSpPr>
        <p:spPr>
          <a:xfrm>
            <a:off x="831597" y="5461967"/>
            <a:ext cx="110295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hlinkClick r:id="rId3"/>
              </a:rPr>
              <a:t>github.com/azuredevcollege/trainingdays/</a:t>
            </a:r>
            <a:r>
              <a:rPr lang="de-DE" sz="2400" dirty="0">
                <a:solidFill>
                  <a:srgbClr val="F6F6F6"/>
                </a:solidFill>
                <a:latin typeface="Segoe UI Light" panose="020B0502040204020203" pitchFamily="34" charset="0"/>
                <a:cs typeface="Segoe UI Light" panose="020B0502040204020203" pitchFamily="34" charset="0"/>
              </a:rPr>
              <a:t>-&gt; day6 -&gt; Challenge 6</a:t>
            </a:r>
          </a:p>
        </p:txBody>
      </p:sp>
    </p:spTree>
    <p:extLst>
      <p:ext uri="{BB962C8B-B14F-4D97-AF65-F5344CB8AC3E}">
        <p14:creationId xmlns:p14="http://schemas.microsoft.com/office/powerpoint/2010/main" val="46452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000"/>
                            </p:stCondLst>
                            <p:childTnLst>
                              <p:par>
                                <p:cTn id="15" presetID="35" presetClass="emph" presetSubtype="0" repeatCount="indefinite" fill="hold" grpId="0" nodeType="afterEffect">
                                  <p:stCondLst>
                                    <p:cond delay="0"/>
                                  </p:stCondLst>
                                  <p:childTnLst>
                                    <p:anim calcmode="discrete" valueType="str">
                                      <p:cBhvr>
                                        <p:cTn id="1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ircuit board&#10;&#10;Description generated with very high confidence">
            <a:extLst>
              <a:ext uri="{FF2B5EF4-FFF2-40B4-BE49-F238E27FC236}">
                <a16:creationId xmlns:a16="http://schemas.microsoft.com/office/drawing/2014/main" id="{728813FE-AB40-447A-88EA-E8AA9B68DC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436475" cy="6994525"/>
          </a:xfrm>
          <a:prstGeom prst="rect">
            <a:avLst/>
          </a:prstGeom>
          <a:solidFill>
            <a:schemeClr val="bg1"/>
          </a:solidFill>
        </p:spPr>
      </p:pic>
      <p:sp>
        <p:nvSpPr>
          <p:cNvPr id="8" name="Rectangle 7">
            <a:extLst>
              <a:ext uri="{FF2B5EF4-FFF2-40B4-BE49-F238E27FC236}">
                <a16:creationId xmlns:a16="http://schemas.microsoft.com/office/drawing/2014/main" id="{5C96C627-7A40-4E9A-A451-2A57BF3B8334}"/>
              </a:ext>
            </a:extLst>
          </p:cNvPr>
          <p:cNvSpPr/>
          <p:nvPr/>
        </p:nvSpPr>
        <p:spPr bwMode="auto">
          <a:xfrm>
            <a:off x="-1" y="21772"/>
            <a:ext cx="12436474" cy="6994525"/>
          </a:xfrm>
          <a:prstGeom prst="rect">
            <a:avLst/>
          </a:prstGeom>
          <a:solidFill>
            <a:srgbClr val="525252">
              <a:alpha val="58824"/>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e-DE" sz="2000" dirty="0">
              <a:gradFill>
                <a:gsLst>
                  <a:gs pos="0">
                    <a:srgbClr val="FFFFFF"/>
                  </a:gs>
                  <a:gs pos="100000">
                    <a:srgbClr val="FFFFFF"/>
                  </a:gs>
                </a:gsLst>
                <a:lin ang="5400000" scaled="0"/>
              </a:gradFill>
            </a:endParaRPr>
          </a:p>
        </p:txBody>
      </p:sp>
      <p:sp>
        <p:nvSpPr>
          <p:cNvPr id="7" name="Title 6">
            <a:extLst>
              <a:ext uri="{FF2B5EF4-FFF2-40B4-BE49-F238E27FC236}">
                <a16:creationId xmlns:a16="http://schemas.microsoft.com/office/drawing/2014/main" id="{D3137061-75CD-4FBB-82D5-B2D064F1E818}"/>
              </a:ext>
            </a:extLst>
          </p:cNvPr>
          <p:cNvSpPr>
            <a:spLocks noGrp="1"/>
          </p:cNvSpPr>
          <p:nvPr>
            <p:ph type="title"/>
          </p:nvPr>
        </p:nvSpPr>
        <p:spPr>
          <a:xfrm>
            <a:off x="307803" y="3203357"/>
            <a:ext cx="11500630" cy="699453"/>
          </a:xfrm>
        </p:spPr>
        <p:txBody>
          <a:bodyPr>
            <a:normAutofit fontScale="90000"/>
          </a:bodyPr>
          <a:lstStyle/>
          <a:p>
            <a:r>
              <a:rPr lang="en-US" sz="6000" dirty="0">
                <a:solidFill>
                  <a:schemeClr val="bg1">
                    <a:lumMod val="95000"/>
                  </a:schemeClr>
                </a:solidFill>
              </a:rPr>
              <a:t>Congrats! You made it!</a:t>
            </a:r>
            <a:br>
              <a:rPr lang="en-US" sz="6000" dirty="0">
                <a:solidFill>
                  <a:schemeClr val="bg1">
                    <a:lumMod val="95000"/>
                  </a:schemeClr>
                </a:solidFill>
              </a:rPr>
            </a:br>
            <a:br>
              <a:rPr lang="en-US" sz="6000" dirty="0">
                <a:solidFill>
                  <a:schemeClr val="bg1">
                    <a:lumMod val="95000"/>
                  </a:schemeClr>
                </a:solidFill>
              </a:rPr>
            </a:br>
            <a:endParaRPr lang="de-DE" sz="6000" dirty="0">
              <a:solidFill>
                <a:schemeClr val="bg1">
                  <a:lumMod val="95000"/>
                </a:schemeClr>
              </a:solidFill>
            </a:endParaRPr>
          </a:p>
        </p:txBody>
      </p:sp>
      <p:sp>
        <p:nvSpPr>
          <p:cNvPr id="2" name="Text Placeholder 1">
            <a:extLst>
              <a:ext uri="{FF2B5EF4-FFF2-40B4-BE49-F238E27FC236}">
                <a16:creationId xmlns:a16="http://schemas.microsoft.com/office/drawing/2014/main" id="{C666AEDD-7AB0-4B06-B872-79A5B6E66C0D}"/>
              </a:ext>
            </a:extLst>
          </p:cNvPr>
          <p:cNvSpPr>
            <a:spLocks noGrp="1"/>
          </p:cNvSpPr>
          <p:nvPr>
            <p:ph type="body" sz="quarter" idx="13"/>
          </p:nvPr>
        </p:nvSpPr>
        <p:spPr>
          <a:xfrm>
            <a:off x="410404" y="4812467"/>
            <a:ext cx="11398029" cy="762901"/>
          </a:xfrm>
        </p:spPr>
        <p:txBody>
          <a:bodyPr/>
          <a:lstStyle/>
          <a:p>
            <a:pPr marL="0" indent="0">
              <a:buNone/>
            </a:pPr>
            <a:r>
              <a:rPr lang="en-US" dirty="0">
                <a:solidFill>
                  <a:schemeClr val="bg1">
                    <a:lumMod val="95000"/>
                  </a:schemeClr>
                </a:solidFill>
              </a:rPr>
              <a:t>Questions | Feedback?</a:t>
            </a:r>
            <a:endParaRPr lang="de-DE" dirty="0"/>
          </a:p>
        </p:txBody>
      </p:sp>
    </p:spTree>
    <p:extLst>
      <p:ext uri="{BB962C8B-B14F-4D97-AF65-F5344CB8AC3E}">
        <p14:creationId xmlns:p14="http://schemas.microsoft.com/office/powerpoint/2010/main" val="3585318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theme/theme1.xml><?xml version="1.0" encoding="utf-8"?>
<a:theme xmlns:a="http://schemas.openxmlformats.org/drawingml/2006/main" name="Judson Ready Template">
  <a:themeElements>
    <a:clrScheme name="Custom 1">
      <a:dk1>
        <a:sysClr val="windowText" lastClr="000000"/>
      </a:dk1>
      <a:lt1>
        <a:sysClr val="window" lastClr="FFFFFF"/>
      </a:lt1>
      <a:dk2>
        <a:srgbClr val="44546A"/>
      </a:dk2>
      <a:lt2>
        <a:srgbClr val="E7E6E6"/>
      </a:lt2>
      <a:accent1>
        <a:srgbClr val="2F5496"/>
      </a:accent1>
      <a:accent2>
        <a:srgbClr val="ED7D31"/>
      </a:accent2>
      <a:accent3>
        <a:srgbClr val="A5A5A5"/>
      </a:accent3>
      <a:accent4>
        <a:srgbClr val="FFC000"/>
      </a:accent4>
      <a:accent5>
        <a:srgbClr val="2F5496"/>
      </a:accent5>
      <a:accent6>
        <a:srgbClr val="70AD47"/>
      </a:accent6>
      <a:hlink>
        <a:srgbClr val="0563C1"/>
      </a:hlink>
      <a:folHlink>
        <a:srgbClr val="954F7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rgbClr val="979797"/>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lthoff 07172017 CoreNote Day1_v04.potx" id="{D63721F6-9848-402E-88D3-A1A4742E7C6C}" vid="{48C6C867-A56A-457A-9C43-DAB2A0C21C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21A7DB5F5E26459B7958FEB903EBE2" ma:contentTypeVersion="16" ma:contentTypeDescription="Create a new document." ma:contentTypeScope="" ma:versionID="7045bdc55102e571cc2478fc2c648ccc">
  <xsd:schema xmlns:xsd="http://www.w3.org/2001/XMLSchema" xmlns:xs="http://www.w3.org/2001/XMLSchema" xmlns:p="http://schemas.microsoft.com/office/2006/metadata/properties" xmlns:ns1="http://schemas.microsoft.com/sharepoint/v3" xmlns:ns2="e98ef842-f7d1-4786-a5e9-aedb9878a086" xmlns:ns3="ee0c07ee-a339-4080-b4a6-288750fc7732" targetNamespace="http://schemas.microsoft.com/office/2006/metadata/properties" ma:root="true" ma:fieldsID="ea3d25d11f7157b808550c4a1c54ff3b" ns1:_="" ns2:_="" ns3:_="">
    <xsd:import namespace="http://schemas.microsoft.com/sharepoint/v3"/>
    <xsd:import namespace="e98ef842-f7d1-4786-a5e9-aedb9878a086"/>
    <xsd:import namespace="ee0c07ee-a339-4080-b4a6-288750fc773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Loca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8ef842-f7d1-4786-a5e9-aedb9878a08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e0c07ee-a339-4080-b4a6-288750fc7732"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98ef842-f7d1-4786-a5e9-aedb9878a086"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E3772FB7-C062-40DA-9B41-AD9002D6016D}">
  <ds:schemaRefs>
    <ds:schemaRef ds:uri="http://schemas.microsoft.com/sharepoint/v3/contenttype/forms"/>
  </ds:schemaRefs>
</ds:datastoreItem>
</file>

<file path=customXml/itemProps2.xml><?xml version="1.0" encoding="utf-8"?>
<ds:datastoreItem xmlns:ds="http://schemas.openxmlformats.org/officeDocument/2006/customXml" ds:itemID="{71AA3714-F3AA-4761-9754-F300A995DE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8ef842-f7d1-4786-a5e9-aedb9878a086"/>
    <ds:schemaRef ds:uri="ee0c07ee-a339-4080-b4a6-288750fc77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5A360-516C-436A-8B21-5CEDD05127E7}">
  <ds:schemaRefs>
    <ds:schemaRef ds:uri="http://schemas.microsoft.com/office/2006/metadata/properties"/>
    <ds:schemaRef ds:uri="http://schemas.microsoft.com/office/infopath/2007/PartnerControls"/>
    <ds:schemaRef ds:uri="e98ef842-f7d1-4786-a5e9-aedb9878a086"/>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0</TotalTime>
  <Words>3904</Words>
  <Application>Microsoft Office PowerPoint</Application>
  <PresentationFormat>Custom</PresentationFormat>
  <Paragraphs>565</Paragraphs>
  <Slides>96</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-apple-system</vt:lpstr>
      <vt:lpstr>Arial</vt:lpstr>
      <vt:lpstr>Calibri</vt:lpstr>
      <vt:lpstr>Open Sans</vt:lpstr>
      <vt:lpstr>Segoe UI</vt:lpstr>
      <vt:lpstr>Segoe UI Light</vt:lpstr>
      <vt:lpstr>Segoe UI Semilight</vt:lpstr>
      <vt:lpstr>Times New Roman</vt:lpstr>
      <vt:lpstr>Wingdings</vt:lpstr>
      <vt:lpstr>Judson Ready Template</vt:lpstr>
      <vt:lpstr>Azure Developer College Day 6  Containerization</vt:lpstr>
      <vt:lpstr>PowerPoint Presentation</vt:lpstr>
      <vt:lpstr>Agenda of the Day</vt:lpstr>
      <vt:lpstr>Docker 101</vt:lpstr>
      <vt:lpstr>PowerPoint Presentation</vt:lpstr>
      <vt:lpstr>Waste of Resources</vt:lpstr>
      <vt:lpstr>Container</vt:lpstr>
      <vt:lpstr>PowerPoint Presentation</vt:lpstr>
      <vt:lpstr>Docker</vt:lpstr>
      <vt:lpstr>PowerPoint Presentation</vt:lpstr>
      <vt:lpstr>Image</vt:lpstr>
      <vt:lpstr>Container</vt:lpstr>
      <vt:lpstr>Container vs. Vm</vt:lpstr>
      <vt:lpstr>Native Windows Container</vt:lpstr>
      <vt:lpstr>What's the difference between Linux and Windows Server containers?</vt:lpstr>
      <vt:lpstr>Supported platform</vt:lpstr>
      <vt:lpstr>Base Images</vt:lpstr>
      <vt:lpstr>Microsoft Managed Purpose build Images</vt:lpstr>
      <vt:lpstr>PowerPoint Presentation</vt:lpstr>
      <vt:lpstr>PowerPoint Presentation</vt:lpstr>
      <vt:lpstr>Container 101</vt:lpstr>
      <vt:lpstr>Pre-container era</vt:lpstr>
      <vt:lpstr>Container era</vt:lpstr>
      <vt:lpstr>New approach</vt:lpstr>
      <vt:lpstr>Summary</vt:lpstr>
      <vt:lpstr>Union File System</vt:lpstr>
      <vt:lpstr>2 containers from the same image</vt:lpstr>
      <vt:lpstr>Standard Input-Output-Error</vt:lpstr>
      <vt:lpstr>docker logs</vt:lpstr>
      <vt:lpstr>docker top</vt:lpstr>
      <vt:lpstr>docker stats</vt:lpstr>
      <vt:lpstr>Cpu and Memory limits</vt:lpstr>
      <vt:lpstr>Environment Variable</vt:lpstr>
      <vt:lpstr>PowerPoint Presentation</vt:lpstr>
      <vt:lpstr>Docker Objects</vt:lpstr>
      <vt:lpstr>Docker Evolution</vt:lpstr>
      <vt:lpstr>Batteries Included but Removable</vt:lpstr>
      <vt:lpstr>PowerPoint Presentation</vt:lpstr>
      <vt:lpstr>Data written in the container</vt:lpstr>
      <vt:lpstr>Volume</vt:lpstr>
      <vt:lpstr>docker volume</vt:lpstr>
      <vt:lpstr>Volume mount</vt:lpstr>
      <vt:lpstr>Bind Mount</vt:lpstr>
      <vt:lpstr>Docker’s magic</vt:lpstr>
      <vt:lpstr>Docker Network Object</vt:lpstr>
      <vt:lpstr>Docker Network Driver</vt:lpstr>
      <vt:lpstr>Bridge</vt:lpstr>
      <vt:lpstr>Host</vt:lpstr>
      <vt:lpstr>MacVlan</vt:lpstr>
      <vt:lpstr>None</vt:lpstr>
      <vt:lpstr>Overlay</vt:lpstr>
      <vt:lpstr>docker network</vt:lpstr>
      <vt:lpstr>docker network</vt:lpstr>
      <vt:lpstr>docker network</vt:lpstr>
      <vt:lpstr>--network</vt:lpstr>
      <vt:lpstr>docker network connect</vt:lpstr>
      <vt:lpstr>Port Publishing</vt:lpstr>
      <vt:lpstr>--publish | -p</vt:lpstr>
      <vt:lpstr>PowerPoint Presentation</vt:lpstr>
      <vt:lpstr>Image and Registry</vt:lpstr>
      <vt:lpstr>Docker Image ID</vt:lpstr>
      <vt:lpstr>Docker Image ID</vt:lpstr>
      <vt:lpstr>Docker Image Naming Scheme</vt:lpstr>
      <vt:lpstr>Docker Image Names</vt:lpstr>
      <vt:lpstr>Docker Image Names</vt:lpstr>
      <vt:lpstr>Image Tag</vt:lpstr>
      <vt:lpstr>Default Tag. Latest</vt:lpstr>
      <vt:lpstr>Default Tag. Latest</vt:lpstr>
      <vt:lpstr>Docker Image Registry</vt:lpstr>
      <vt:lpstr>docker image pull</vt:lpstr>
      <vt:lpstr>docker image push</vt:lpstr>
      <vt:lpstr>docker image build</vt:lpstr>
      <vt:lpstr>Dockerfile</vt:lpstr>
      <vt:lpstr>FROM</vt:lpstr>
      <vt:lpstr>RUN</vt:lpstr>
      <vt:lpstr>WORKDIR</vt:lpstr>
      <vt:lpstr>COPY</vt:lpstr>
      <vt:lpstr>EXPOSE</vt:lpstr>
      <vt:lpstr>CMD</vt:lpstr>
      <vt:lpstr>HEALTHCHECK</vt:lpstr>
      <vt:lpstr>Dockerfile Sample</vt:lpstr>
      <vt:lpstr>Dockerfile Sample</vt:lpstr>
      <vt:lpstr>Dockerfile Sample</vt:lpstr>
      <vt:lpstr>PowerPoint Presentation</vt:lpstr>
      <vt:lpstr>Azure Container Services</vt:lpstr>
      <vt:lpstr>Azure services for your container needs</vt:lpstr>
      <vt:lpstr>Container Instances</vt:lpstr>
      <vt:lpstr> Web App for Containers (App Service)</vt:lpstr>
      <vt:lpstr>Batch</vt:lpstr>
      <vt:lpstr>Azure Service Fabric</vt:lpstr>
      <vt:lpstr>Azure Red Hat OpenShift</vt:lpstr>
      <vt:lpstr>Azure Container Registry (ACR)</vt:lpstr>
      <vt:lpstr>Azure Kubernetes Service (AKS)</vt:lpstr>
      <vt:lpstr>PowerPoint Presentation</vt:lpstr>
      <vt:lpstr>PowerPoint Presentation</vt:lpstr>
      <vt:lpstr>Congrats! You made 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College Day 6  Containerization</dc:title>
  <dc:creator/>
  <cp:keywords/>
  <cp:lastModifiedBy/>
  <cp:revision>21</cp:revision>
  <dcterms:modified xsi:type="dcterms:W3CDTF">2021-04-04T16:25:29Z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bfrank@microsoft.com</vt:lpwstr>
  </property>
  <property fmtid="{D5CDD505-2E9C-101B-9397-08002B2CF9AE}" pid="5" name="MSIP_Label_f42aa342-8706-4288-bd11-ebb85995028c_SetDate">
    <vt:lpwstr>2019-04-09T13:20:43.8756523Z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b081ad14-1706-4ec5-a9c9-19542c8d1bb1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0x010100B521A7DB5F5E26459B7958FEB903EBE2</vt:lpwstr>
  </property>
</Properties>
</file>